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7" r:id="rId3"/>
    <p:sldId id="260" r:id="rId4"/>
    <p:sldId id="259" r:id="rId5"/>
    <p:sldId id="261" r:id="rId6"/>
    <p:sldId id="263" r:id="rId7"/>
    <p:sldId id="264" r:id="rId8"/>
    <p:sldId id="273" r:id="rId9"/>
    <p:sldId id="280" r:id="rId10"/>
    <p:sldId id="265" r:id="rId11"/>
    <p:sldId id="266" r:id="rId12"/>
    <p:sldId id="268" r:id="rId13"/>
    <p:sldId id="278" r:id="rId14"/>
    <p:sldId id="279" r:id="rId15"/>
    <p:sldId id="281" r:id="rId16"/>
    <p:sldId id="282" r:id="rId17"/>
    <p:sldId id="275" r:id="rId18"/>
    <p:sldId id="276" r:id="rId19"/>
    <p:sldId id="269" r:id="rId20"/>
    <p:sldId id="270" r:id="rId21"/>
    <p:sldId id="277" r:id="rId22"/>
    <p:sldId id="271" r:id="rId23"/>
    <p:sldId id="272" r:id="rId24"/>
    <p:sldId id="258"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2771" autoAdjust="0"/>
  </p:normalViewPr>
  <p:slideViewPr>
    <p:cSldViewPr snapToGrid="0">
      <p:cViewPr varScale="1">
        <p:scale>
          <a:sx n="88" d="100"/>
          <a:sy n="88" d="100"/>
        </p:scale>
        <p:origin x="678" y="90"/>
      </p:cViewPr>
      <p:guideLst/>
    </p:cSldViewPr>
  </p:slideViewPr>
  <p:notesTextViewPr>
    <p:cViewPr>
      <p:scale>
        <a:sx n="1" d="1"/>
        <a:sy n="1" d="1"/>
      </p:scale>
      <p:origin x="0" y="0"/>
    </p:cViewPr>
  </p:notesTextViewPr>
  <p:notesViewPr>
    <p:cSldViewPr snapToGrid="0">
      <p:cViewPr varScale="1">
        <p:scale>
          <a:sx n="80" d="100"/>
          <a:sy n="80" d="100"/>
        </p:scale>
        <p:origin x="316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B477C37-BA6E-4BB1-A87A-4D56FFE4B375}" type="datetimeFigureOut">
              <a:rPr lang="en-US" smtClean="0"/>
              <a:t>9/30/2019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1FDCF73-1036-4F98-B3A1-CABDAB0F554C}" type="slidenum">
              <a:rPr lang="en-US" smtClean="0"/>
              <a:t>‹#›</a:t>
            </a:fld>
            <a:endParaRPr lang="en-US"/>
          </a:p>
        </p:txBody>
      </p:sp>
    </p:spTree>
    <p:extLst>
      <p:ext uri="{BB962C8B-B14F-4D97-AF65-F5344CB8AC3E}">
        <p14:creationId xmlns:p14="http://schemas.microsoft.com/office/powerpoint/2010/main" val="416651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1</a:t>
            </a:fld>
            <a:endParaRPr lang="en-US"/>
          </a:p>
        </p:txBody>
      </p:sp>
    </p:spTree>
    <p:extLst>
      <p:ext uri="{BB962C8B-B14F-4D97-AF65-F5344CB8AC3E}">
        <p14:creationId xmlns:p14="http://schemas.microsoft.com/office/powerpoint/2010/main" val="254884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10</a:t>
            </a:fld>
            <a:endParaRPr lang="en-US"/>
          </a:p>
        </p:txBody>
      </p:sp>
    </p:spTree>
    <p:extLst>
      <p:ext uri="{BB962C8B-B14F-4D97-AF65-F5344CB8AC3E}">
        <p14:creationId xmlns:p14="http://schemas.microsoft.com/office/powerpoint/2010/main" val="122948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11</a:t>
            </a:fld>
            <a:endParaRPr lang="en-US"/>
          </a:p>
        </p:txBody>
      </p:sp>
    </p:spTree>
    <p:extLst>
      <p:ext uri="{BB962C8B-B14F-4D97-AF65-F5344CB8AC3E}">
        <p14:creationId xmlns:p14="http://schemas.microsoft.com/office/powerpoint/2010/main" val="99222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some distractions </a:t>
            </a:r>
            <a:r>
              <a:rPr lang="en-US" baseline="0" dirty="0" smtClean="0"/>
              <a:t>in this picture: cell phones, headphones…</a:t>
            </a:r>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13</a:t>
            </a:fld>
            <a:endParaRPr lang="en-US"/>
          </a:p>
        </p:txBody>
      </p:sp>
    </p:spTree>
    <p:extLst>
      <p:ext uri="{BB962C8B-B14F-4D97-AF65-F5344CB8AC3E}">
        <p14:creationId xmlns:p14="http://schemas.microsoft.com/office/powerpoint/2010/main" val="329850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Stopping far back also gives you</a:t>
            </a:r>
            <a:r>
              <a:rPr lang="en-US" baseline="0" dirty="0" smtClean="0"/>
              <a:t> </a:t>
            </a:r>
            <a:r>
              <a:rPr lang="en-US" dirty="0" smtClean="0"/>
              <a:t>a safety cushion in case you are rear-ended and pushed forward.</a:t>
            </a:r>
          </a:p>
          <a:p>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15</a:t>
            </a:fld>
            <a:endParaRPr lang="en-US"/>
          </a:p>
        </p:txBody>
      </p:sp>
    </p:spTree>
    <p:extLst>
      <p:ext uri="{BB962C8B-B14F-4D97-AF65-F5344CB8AC3E}">
        <p14:creationId xmlns:p14="http://schemas.microsoft.com/office/powerpoint/2010/main" val="201525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16</a:t>
            </a:fld>
            <a:endParaRPr lang="en-US"/>
          </a:p>
        </p:txBody>
      </p:sp>
    </p:spTree>
    <p:extLst>
      <p:ext uri="{BB962C8B-B14F-4D97-AF65-F5344CB8AC3E}">
        <p14:creationId xmlns:p14="http://schemas.microsoft.com/office/powerpoint/2010/main" val="2433796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Bicyclists can pose unique challenges to drivers. Dealing with cyclists can be frustrating, particularly if they are slow and in your lane where you don't have room to pass. Cyclists have different skill levels and capabilities and a different attitude towards traffic. They don't always use hand signals to communicate intent. While cyclists are required (like other road users) to signal, they sometimes need to keep their hands on the handle bars for safe steering and to control the brakes. This hinders their ability to use hand signals to communicate intents such as a left or right turn. Being aware of a cyclist's bike lane position will help a driver anticipate the cyclist's next movement.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18</a:t>
            </a:fld>
            <a:endParaRPr lang="en-US"/>
          </a:p>
        </p:txBody>
      </p:sp>
    </p:spTree>
    <p:extLst>
      <p:ext uri="{BB962C8B-B14F-4D97-AF65-F5344CB8AC3E}">
        <p14:creationId xmlns:p14="http://schemas.microsoft.com/office/powerpoint/2010/main" val="259731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small wobble or bump can send them right into your path. New riders are focused on controlling the bike and are easily startled by closely passing cars. This can cause them to jerk the handlebars and lose control.</a:t>
            </a:r>
          </a:p>
          <a:p>
            <a:endParaRPr lang="en-US" dirty="0" smtClean="0"/>
          </a:p>
          <a:p>
            <a:endParaRPr lang="en-US" dirty="0" smtClean="0"/>
          </a:p>
          <a:p>
            <a:r>
              <a:rPr lang="en-US" dirty="0" smtClean="0"/>
              <a:t>At the end of the day, it’s all about sharing the road. Remember, bicyclists are people too, and they have just as much right to be on the road as cars. Be patient and stay alert, and we’ll all get home safely.</a:t>
            </a:r>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19</a:t>
            </a:fld>
            <a:endParaRPr lang="en-US"/>
          </a:p>
        </p:txBody>
      </p:sp>
    </p:spTree>
    <p:extLst>
      <p:ext uri="{BB962C8B-B14F-4D97-AF65-F5344CB8AC3E}">
        <p14:creationId xmlns:p14="http://schemas.microsoft.com/office/powerpoint/2010/main" val="368551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practice what we preach. Safe drivers can give excellent instructions to their families and friends on how to be safe pedestrians and cyclists. Think about those situations when you just missed an accident, and then turn it into a lesson, instructing others not to put themselves in a similar situation.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21</a:t>
            </a:fld>
            <a:endParaRPr lang="en-US"/>
          </a:p>
        </p:txBody>
      </p:sp>
    </p:spTree>
    <p:extLst>
      <p:ext uri="{BB962C8B-B14F-4D97-AF65-F5344CB8AC3E}">
        <p14:creationId xmlns:p14="http://schemas.microsoft.com/office/powerpoint/2010/main" val="2331032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22</a:t>
            </a:fld>
            <a:endParaRPr lang="en-US"/>
          </a:p>
        </p:txBody>
      </p:sp>
    </p:spTree>
    <p:extLst>
      <p:ext uri="{BB962C8B-B14F-4D97-AF65-F5344CB8AC3E}">
        <p14:creationId xmlns:p14="http://schemas.microsoft.com/office/powerpoint/2010/main" val="220218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23</a:t>
            </a:fld>
            <a:endParaRPr lang="en-US"/>
          </a:p>
        </p:txBody>
      </p:sp>
    </p:spTree>
    <p:extLst>
      <p:ext uri="{BB962C8B-B14F-4D97-AF65-F5344CB8AC3E}">
        <p14:creationId xmlns:p14="http://schemas.microsoft.com/office/powerpoint/2010/main" val="311632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head into the fall, it is a good time to talk about being mindful of the hazards associated with sharing the roads with bicyclists and pedestrians, especially when driving heavy trucks. The number of crashes increases in the fall, in part due to shorter days. </a:t>
            </a:r>
          </a:p>
          <a:p>
            <a:endParaRPr lang="en-US" dirty="0" smtClean="0"/>
          </a:p>
          <a:p>
            <a:r>
              <a:rPr lang="en-US" dirty="0" smtClean="0"/>
              <a:t>Driving requires your complete attention to keep everyone safe. As drivers we are usually on the lookout for other vehicles and are often surprised by their movements. Pedestrians and bicyclists can be even more unpredictable and we need to be prepared and watch for them. It’s up to you to look out and take early action to avoid conflicts. </a:t>
            </a:r>
          </a:p>
          <a:p>
            <a:endParaRPr lang="en-US" dirty="0" smtClean="0"/>
          </a:p>
          <a:p>
            <a:r>
              <a:rPr lang="en-US" dirty="0" smtClean="0"/>
              <a:t>Although pedestrian safety should be a two-way responsibility between driver and pedestrian, the driver is usually responsible for any consequences. Don’t let a crash ruin your day.</a:t>
            </a:r>
          </a:p>
          <a:p>
            <a:endParaRPr lang="en-US" dirty="0"/>
          </a:p>
        </p:txBody>
      </p:sp>
      <p:sp>
        <p:nvSpPr>
          <p:cNvPr id="4" name="Slide Number Placeholder 3"/>
          <p:cNvSpPr>
            <a:spLocks noGrp="1"/>
          </p:cNvSpPr>
          <p:nvPr>
            <p:ph type="sldNum" sz="quarter" idx="10"/>
          </p:nvPr>
        </p:nvSpPr>
        <p:spPr/>
        <p:txBody>
          <a:bodyPr/>
          <a:lstStyle/>
          <a:p>
            <a:pPr defTabSz="466618">
              <a:defRPr/>
            </a:pPr>
            <a:fld id="{FB22EC13-E2D1-4BB2-9FB5-46CF50E3842C}" type="slidenum">
              <a:rPr lang="en-US">
                <a:solidFill>
                  <a:prstClr val="black"/>
                </a:solidFill>
                <a:latin typeface="Calibri" panose="020F0502020204030204"/>
              </a:rPr>
              <a:pPr defTabSz="46661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6543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in 2018</a:t>
            </a:r>
          </a:p>
          <a:p>
            <a:endParaRPr lang="en-US" dirty="0" smtClean="0"/>
          </a:p>
          <a:p>
            <a:r>
              <a:rPr lang="en-US" dirty="0"/>
              <a:t>Hartford</a:t>
            </a:r>
            <a:r>
              <a:rPr lang="en-US" dirty="0" smtClean="0">
                <a:effectLst/>
              </a:rPr>
              <a:t> </a:t>
            </a:r>
            <a:r>
              <a:rPr lang="en-US" dirty="0"/>
              <a:t>10</a:t>
            </a:r>
            <a:r>
              <a:rPr lang="en-US" dirty="0" smtClean="0">
                <a:effectLst/>
              </a:rPr>
              <a:t> </a:t>
            </a:r>
            <a:r>
              <a:rPr lang="en-US" dirty="0"/>
              <a:t>Danbury</a:t>
            </a:r>
            <a:r>
              <a:rPr lang="en-US" dirty="0" smtClean="0">
                <a:effectLst/>
              </a:rPr>
              <a:t> </a:t>
            </a:r>
            <a:r>
              <a:rPr lang="en-US" dirty="0"/>
              <a:t>5</a:t>
            </a:r>
            <a:r>
              <a:rPr lang="en-US" dirty="0" smtClean="0">
                <a:effectLst/>
              </a:rPr>
              <a:t> </a:t>
            </a:r>
            <a:r>
              <a:rPr lang="en-US" dirty="0"/>
              <a:t>Bridgeport</a:t>
            </a:r>
            <a:r>
              <a:rPr lang="en-US" dirty="0" smtClean="0">
                <a:effectLst/>
              </a:rPr>
              <a:t> </a:t>
            </a:r>
            <a:r>
              <a:rPr lang="en-US" dirty="0"/>
              <a:t>5</a:t>
            </a:r>
            <a:r>
              <a:rPr lang="en-US" dirty="0" smtClean="0">
                <a:effectLst/>
              </a:rPr>
              <a:t> </a:t>
            </a:r>
            <a:r>
              <a:rPr lang="en-US" dirty="0"/>
              <a:t>New Britain</a:t>
            </a:r>
            <a:r>
              <a:rPr lang="en-US" dirty="0" smtClean="0">
                <a:effectLst/>
              </a:rPr>
              <a:t> </a:t>
            </a:r>
            <a:r>
              <a:rPr lang="en-US" dirty="0"/>
              <a:t>4</a:t>
            </a:r>
            <a:r>
              <a:rPr lang="en-US" dirty="0" smtClean="0">
                <a:effectLst/>
              </a:rPr>
              <a:t> </a:t>
            </a:r>
            <a:r>
              <a:rPr lang="en-US" dirty="0"/>
              <a:t>Waterbury</a:t>
            </a:r>
            <a:r>
              <a:rPr lang="en-US" dirty="0" smtClean="0">
                <a:effectLst/>
              </a:rPr>
              <a:t> </a:t>
            </a:r>
            <a:r>
              <a:rPr lang="en-US" dirty="0"/>
              <a:t>3</a:t>
            </a:r>
            <a:r>
              <a:rPr lang="en-US" dirty="0" smtClean="0">
                <a:effectLst/>
              </a:rPr>
              <a:t> </a:t>
            </a:r>
            <a:r>
              <a:rPr lang="en-US" dirty="0"/>
              <a:t>New Haven</a:t>
            </a:r>
            <a:r>
              <a:rPr lang="en-US" dirty="0" smtClean="0">
                <a:effectLst/>
              </a:rPr>
              <a:t> </a:t>
            </a:r>
            <a:r>
              <a:rPr lang="en-US" dirty="0"/>
              <a:t>3</a:t>
            </a:r>
            <a:r>
              <a:rPr lang="en-US" dirty="0" smtClean="0">
                <a:effectLst/>
              </a:rPr>
              <a:t> </a:t>
            </a:r>
            <a:r>
              <a:rPr lang="en-US" dirty="0"/>
              <a:t>Hamden</a:t>
            </a:r>
            <a:r>
              <a:rPr lang="en-US" dirty="0" smtClean="0">
                <a:effectLst/>
              </a:rPr>
              <a:t> </a:t>
            </a:r>
            <a:r>
              <a:rPr lang="en-US" dirty="0"/>
              <a:t>3</a:t>
            </a:r>
            <a:r>
              <a:rPr lang="en-US" dirty="0" smtClean="0">
                <a:effectLst/>
              </a:rPr>
              <a:t> </a:t>
            </a:r>
            <a:r>
              <a:rPr lang="en-US" dirty="0"/>
              <a:t>Stamford</a:t>
            </a:r>
            <a:r>
              <a:rPr lang="en-US" dirty="0" smtClean="0">
                <a:effectLst/>
              </a:rPr>
              <a:t> </a:t>
            </a:r>
            <a:r>
              <a:rPr lang="en-US" dirty="0"/>
              <a:t>2</a:t>
            </a:r>
            <a:r>
              <a:rPr lang="en-US" dirty="0" smtClean="0">
                <a:effectLst/>
              </a:rPr>
              <a:t> </a:t>
            </a:r>
            <a:r>
              <a:rPr lang="en-US" dirty="0"/>
              <a:t>Windsor</a:t>
            </a:r>
            <a:r>
              <a:rPr lang="en-US" dirty="0" smtClean="0">
                <a:effectLst/>
              </a:rPr>
              <a:t> </a:t>
            </a:r>
            <a:r>
              <a:rPr lang="en-US" dirty="0"/>
              <a:t>2</a:t>
            </a:r>
            <a:r>
              <a:rPr lang="en-US" dirty="0" smtClean="0">
                <a:effectLst/>
              </a:rPr>
              <a:t> </a:t>
            </a:r>
            <a:r>
              <a:rPr lang="en-US" dirty="0"/>
              <a:t>W Locks</a:t>
            </a:r>
            <a:r>
              <a:rPr lang="en-US" dirty="0" smtClean="0">
                <a:effectLst/>
              </a:rPr>
              <a:t> </a:t>
            </a:r>
            <a:r>
              <a:rPr lang="en-US" dirty="0"/>
              <a:t>2</a:t>
            </a:r>
            <a:r>
              <a:rPr lang="en-US" dirty="0" smtClean="0">
                <a:effectLst/>
              </a:rPr>
              <a:t> </a:t>
            </a:r>
            <a:r>
              <a:rPr lang="en-US" dirty="0"/>
              <a:t>Glastonbury</a:t>
            </a:r>
            <a:r>
              <a:rPr lang="en-US" dirty="0" smtClean="0">
                <a:effectLst/>
              </a:rPr>
              <a:t> </a:t>
            </a:r>
            <a:r>
              <a:rPr lang="en-US" dirty="0"/>
              <a:t>2</a:t>
            </a:r>
            <a:r>
              <a:rPr lang="en-US" dirty="0" smtClean="0">
                <a:effectLst/>
              </a:rPr>
              <a:t> </a:t>
            </a:r>
            <a:r>
              <a:rPr lang="en-US" dirty="0"/>
              <a:t>West Haven</a:t>
            </a:r>
            <a:r>
              <a:rPr lang="en-US" dirty="0" smtClean="0">
                <a:effectLst/>
              </a:rPr>
              <a:t> </a:t>
            </a:r>
            <a:r>
              <a:rPr lang="en-US" dirty="0"/>
              <a:t>2</a:t>
            </a:r>
            <a:r>
              <a:rPr lang="en-US" dirty="0" smtClean="0">
                <a:effectLst/>
              </a:rPr>
              <a:t> </a:t>
            </a:r>
            <a:r>
              <a:rPr lang="en-US" dirty="0"/>
              <a:t>North Haven</a:t>
            </a:r>
            <a:r>
              <a:rPr lang="en-US" dirty="0" smtClean="0">
                <a:effectLst/>
              </a:rPr>
              <a:t> </a:t>
            </a:r>
            <a:r>
              <a:rPr lang="en-US" dirty="0"/>
              <a:t>2</a:t>
            </a:r>
            <a:r>
              <a:rPr lang="en-US" dirty="0" smtClean="0">
                <a:effectLst/>
              </a:rPr>
              <a:t> </a:t>
            </a:r>
            <a:r>
              <a:rPr lang="en-US" dirty="0"/>
              <a:t>Newington</a:t>
            </a:r>
            <a:r>
              <a:rPr lang="en-US" dirty="0" smtClean="0">
                <a:effectLst/>
              </a:rPr>
              <a:t> </a:t>
            </a:r>
            <a:r>
              <a:rPr lang="en-US" dirty="0"/>
              <a:t>2</a:t>
            </a:r>
            <a:r>
              <a:rPr lang="en-US" dirty="0" smtClean="0">
                <a:effectLst/>
              </a:rPr>
              <a:t> </a:t>
            </a:r>
            <a:r>
              <a:rPr lang="en-US" dirty="0"/>
              <a:t>Bristol</a:t>
            </a:r>
            <a:r>
              <a:rPr lang="en-US" dirty="0" smtClean="0">
                <a:effectLst/>
              </a:rPr>
              <a:t> </a:t>
            </a:r>
            <a:r>
              <a:rPr lang="en-US" dirty="0"/>
              <a:t>2</a:t>
            </a:r>
            <a:r>
              <a:rPr lang="en-US" dirty="0" smtClean="0">
                <a:effectLst/>
              </a:rPr>
              <a:t> </a:t>
            </a:r>
            <a:r>
              <a:rPr lang="en-US" dirty="0"/>
              <a:t>Wallingford</a:t>
            </a:r>
            <a:r>
              <a:rPr lang="en-US" dirty="0" smtClean="0">
                <a:effectLst/>
              </a:rPr>
              <a:t> </a:t>
            </a:r>
            <a:r>
              <a:rPr lang="en-US" dirty="0"/>
              <a:t>2</a:t>
            </a:r>
            <a:r>
              <a:rPr lang="en-US" dirty="0" smtClean="0">
                <a:effectLst/>
              </a:rPr>
              <a:t> </a:t>
            </a:r>
            <a:r>
              <a:rPr lang="en-US" dirty="0"/>
              <a:t>highway</a:t>
            </a:r>
            <a:r>
              <a:rPr lang="en-US" dirty="0" smtClean="0">
                <a:effectLst/>
              </a:rPr>
              <a:t> </a:t>
            </a:r>
            <a:r>
              <a:rPr lang="en-US" dirty="0"/>
              <a:t>8</a:t>
            </a:r>
            <a:r>
              <a:rPr lang="en-US" dirty="0" smtClean="0">
                <a:effectLst/>
              </a:rPr>
              <a:t> </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defTabSz="466618">
              <a:defRPr/>
            </a:pPr>
            <a:fld id="{FB22EC13-E2D1-4BB2-9FB5-46CF50E3842C}" type="slidenum">
              <a:rPr lang="en-US">
                <a:solidFill>
                  <a:prstClr val="black"/>
                </a:solidFill>
                <a:latin typeface="Calibri" panose="020F0502020204030204"/>
              </a:rPr>
              <a:pPr defTabSz="46661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9413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FB22EC13-E2D1-4BB2-9FB5-46CF50E3842C}" type="slidenum">
              <a:rPr lang="en-US">
                <a:solidFill>
                  <a:prstClr val="black"/>
                </a:solidFill>
                <a:latin typeface="Calibri" panose="020F0502020204030204"/>
              </a:rPr>
              <a:pPr defTabSz="466618">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0460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The 3-foot law protects YOU – you never know what might cause someone to move into your lane suddenly. Take yourself out of the equation by staying at a safe distance, so no matter what they do, YOU can continue on with no incident.</a:t>
            </a:r>
          </a:p>
          <a:p>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5</a:t>
            </a:fld>
            <a:endParaRPr lang="en-US"/>
          </a:p>
        </p:txBody>
      </p:sp>
    </p:spTree>
    <p:extLst>
      <p:ext uri="{BB962C8B-B14F-4D97-AF65-F5344CB8AC3E}">
        <p14:creationId xmlns:p14="http://schemas.microsoft.com/office/powerpoint/2010/main" val="172169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6</a:t>
            </a:fld>
            <a:endParaRPr lang="en-US"/>
          </a:p>
        </p:txBody>
      </p:sp>
    </p:spTree>
    <p:extLst>
      <p:ext uri="{BB962C8B-B14F-4D97-AF65-F5344CB8AC3E}">
        <p14:creationId xmlns:p14="http://schemas.microsoft.com/office/powerpoint/2010/main" val="296365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7</a:t>
            </a:fld>
            <a:endParaRPr lang="en-US"/>
          </a:p>
        </p:txBody>
      </p:sp>
    </p:spTree>
    <p:extLst>
      <p:ext uri="{BB962C8B-B14F-4D97-AF65-F5344CB8AC3E}">
        <p14:creationId xmlns:p14="http://schemas.microsoft.com/office/powerpoint/2010/main" val="388891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DCF73-1036-4F98-B3A1-CABDAB0F554C}" type="slidenum">
              <a:rPr lang="en-US" smtClean="0"/>
              <a:t>8</a:t>
            </a:fld>
            <a:endParaRPr lang="en-US"/>
          </a:p>
        </p:txBody>
      </p:sp>
    </p:spTree>
    <p:extLst>
      <p:ext uri="{BB962C8B-B14F-4D97-AF65-F5344CB8AC3E}">
        <p14:creationId xmlns:p14="http://schemas.microsoft.com/office/powerpoint/2010/main" val="384179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Actively search for pedestrians, especially in urban areas where they are numerous.</a:t>
            </a:r>
            <a:endParaRPr lang="en-US" dirty="0"/>
          </a:p>
        </p:txBody>
      </p:sp>
      <p:sp>
        <p:nvSpPr>
          <p:cNvPr id="4" name="Slide Number Placeholder 3"/>
          <p:cNvSpPr>
            <a:spLocks noGrp="1"/>
          </p:cNvSpPr>
          <p:nvPr>
            <p:ph type="sldNum" sz="quarter" idx="10"/>
          </p:nvPr>
        </p:nvSpPr>
        <p:spPr/>
        <p:txBody>
          <a:bodyPr/>
          <a:lstStyle/>
          <a:p>
            <a:fld id="{A1FDCF73-1036-4F98-B3A1-CABDAB0F554C}" type="slidenum">
              <a:rPr lang="en-US" smtClean="0"/>
              <a:t>9</a:t>
            </a:fld>
            <a:endParaRPr lang="en-US"/>
          </a:p>
        </p:txBody>
      </p:sp>
    </p:spTree>
    <p:extLst>
      <p:ext uri="{BB962C8B-B14F-4D97-AF65-F5344CB8AC3E}">
        <p14:creationId xmlns:p14="http://schemas.microsoft.com/office/powerpoint/2010/main" val="158081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14F28-C1ED-4CC6-AFAE-A5E6085BCB7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77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14F28-C1ED-4CC6-AFAE-A5E6085BCB74}" type="slidenum">
              <a:rPr lang="en-US" smtClean="0"/>
              <a:t>‹#›</a:t>
            </a:fld>
            <a:endParaRPr lang="en-US" dirty="0"/>
          </a:p>
        </p:txBody>
      </p:sp>
    </p:spTree>
    <p:extLst>
      <p:ext uri="{BB962C8B-B14F-4D97-AF65-F5344CB8AC3E}">
        <p14:creationId xmlns:p14="http://schemas.microsoft.com/office/powerpoint/2010/main" val="269368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14F28-C1ED-4CC6-AFAE-A5E6085BCB74}" type="slidenum">
              <a:rPr lang="en-US" smtClean="0"/>
              <a:t>‹#›</a:t>
            </a:fld>
            <a:endParaRPr lang="en-US" dirty="0"/>
          </a:p>
        </p:txBody>
      </p:sp>
    </p:spTree>
    <p:extLst>
      <p:ext uri="{BB962C8B-B14F-4D97-AF65-F5344CB8AC3E}">
        <p14:creationId xmlns:p14="http://schemas.microsoft.com/office/powerpoint/2010/main" val="263048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3AA333-DD2C-458D-96E7-010F465D7A6A}"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14F28-C1ED-4CC6-AFAE-A5E6085BCB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7122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1072" y="3234737"/>
            <a:ext cx="10058400" cy="98275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83AA333-DD2C-458D-96E7-010F465D7A6A}"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14F28-C1ED-4CC6-AFAE-A5E6085BCB74}"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0625" y="5444455"/>
            <a:ext cx="1809750" cy="657225"/>
          </a:xfrm>
          <a:prstGeom prst="rect">
            <a:avLst/>
          </a:prstGeom>
        </p:spPr>
      </p:pic>
    </p:spTree>
    <p:extLst>
      <p:ext uri="{BB962C8B-B14F-4D97-AF65-F5344CB8AC3E}">
        <p14:creationId xmlns:p14="http://schemas.microsoft.com/office/powerpoint/2010/main" val="25494385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283AA333-DD2C-458D-96E7-010F465D7A6A}"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14F28-C1ED-4CC6-AFAE-A5E6085BCB74}"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0625" y="5444455"/>
            <a:ext cx="1809750" cy="657225"/>
          </a:xfrm>
          <a:prstGeom prst="rect">
            <a:avLst/>
          </a:prstGeom>
        </p:spPr>
      </p:pic>
    </p:spTree>
    <p:extLst>
      <p:ext uri="{BB962C8B-B14F-4D97-AF65-F5344CB8AC3E}">
        <p14:creationId xmlns:p14="http://schemas.microsoft.com/office/powerpoint/2010/main" val="31772766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3AA333-DD2C-458D-96E7-010F465D7A6A}" type="datetimeFigureOut">
              <a:rPr lang="en-US" smtClean="0"/>
              <a:t>9/30/2019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FE14F28-C1ED-4CC6-AFAE-A5E6085BCB74}" type="slidenum">
              <a:rPr lang="en-US" smtClean="0"/>
              <a:t>‹#›</a:t>
            </a:fld>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0625" y="5444455"/>
            <a:ext cx="1809750" cy="657225"/>
          </a:xfrm>
          <a:prstGeom prst="rect">
            <a:avLst/>
          </a:prstGeom>
        </p:spPr>
      </p:pic>
      <p:sp>
        <p:nvSpPr>
          <p:cNvPr id="10" name="Title Placeholder 1"/>
          <p:cNvSpPr>
            <a:spLocks noGrp="1"/>
          </p:cNvSpPr>
          <p:nvPr>
            <p:ph type="title"/>
          </p:nvPr>
        </p:nvSpPr>
        <p:spPr>
          <a:xfrm>
            <a:off x="813501" y="417017"/>
            <a:ext cx="10058400" cy="84398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cxnSp>
        <p:nvCxnSpPr>
          <p:cNvPr id="11" name="Straight Connector 10"/>
          <p:cNvCxnSpPr/>
          <p:nvPr userDrawn="1"/>
        </p:nvCxnSpPr>
        <p:spPr>
          <a:xfrm>
            <a:off x="816988" y="1260279"/>
            <a:ext cx="10134791" cy="719"/>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idx="1"/>
          </p:nvPr>
        </p:nvSpPr>
        <p:spPr>
          <a:xfrm>
            <a:off x="807312" y="1391555"/>
            <a:ext cx="10585901" cy="378742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59044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3AA333-DD2C-458D-96E7-010F465D7A6A}" type="datetimeFigureOut">
              <a:rPr lang="en-US" smtClean="0"/>
              <a:t>9/30/2019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E14F28-C1ED-4CC6-AFAE-A5E6085BCB74}" type="slidenum">
              <a:rPr lang="en-US" smtClean="0"/>
              <a:t>‹#›</a:t>
            </a:fld>
            <a:endParaRPr lang="en-US"/>
          </a:p>
        </p:txBody>
      </p:sp>
    </p:spTree>
    <p:extLst>
      <p:ext uri="{BB962C8B-B14F-4D97-AF65-F5344CB8AC3E}">
        <p14:creationId xmlns:p14="http://schemas.microsoft.com/office/powerpoint/2010/main" val="15447526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83AA333-DD2C-458D-96E7-010F465D7A6A}"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14F28-C1ED-4CC6-AFAE-A5E6085BCB74}" type="slidenum">
              <a:rPr lang="en-US" smtClean="0"/>
              <a:t>‹#›</a:t>
            </a:fld>
            <a:endParaRPr lang="en-US"/>
          </a:p>
        </p:txBody>
      </p:sp>
    </p:spTree>
    <p:extLst>
      <p:ext uri="{BB962C8B-B14F-4D97-AF65-F5344CB8AC3E}">
        <p14:creationId xmlns:p14="http://schemas.microsoft.com/office/powerpoint/2010/main" val="2036561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600201"/>
            <a:ext cx="10363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2885EC-A0FC-4813-9596-349FB270A3D0}" type="slidenum">
              <a:rPr lang="en-US" smtClean="0"/>
              <a:pPr>
                <a:defRPr/>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5791201"/>
            <a:ext cx="2152163" cy="968473"/>
          </a:xfrm>
          <a:prstGeom prst="rect">
            <a:avLst/>
          </a:prstGeom>
        </p:spPr>
      </p:pic>
    </p:spTree>
    <p:extLst>
      <p:ext uri="{BB962C8B-B14F-4D97-AF65-F5344CB8AC3E}">
        <p14:creationId xmlns:p14="http://schemas.microsoft.com/office/powerpoint/2010/main" val="7088806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35C24ED-7E4A-46CA-8E24-A11B0E0B26E2}" type="slidenum">
              <a:rPr lang="en-US" smtClean="0"/>
              <a:pPr>
                <a:defRPr/>
              </a:pPr>
              <a:t>‹#›</a:t>
            </a:fld>
            <a:endParaRPr lang="en-US" dirty="0"/>
          </a:p>
        </p:txBody>
      </p:sp>
      <p:sp>
        <p:nvSpPr>
          <p:cNvPr id="13" name="Content Placeholder 12"/>
          <p:cNvSpPr>
            <a:spLocks noGrp="1"/>
          </p:cNvSpPr>
          <p:nvPr>
            <p:ph sz="quarter" idx="13"/>
          </p:nvPr>
        </p:nvSpPr>
        <p:spPr>
          <a:xfrm>
            <a:off x="9144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64008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5791201"/>
            <a:ext cx="2152163" cy="968473"/>
          </a:xfrm>
          <a:prstGeom prst="rect">
            <a:avLst/>
          </a:prstGeom>
        </p:spPr>
      </p:pic>
    </p:spTree>
    <p:extLst>
      <p:ext uri="{BB962C8B-B14F-4D97-AF65-F5344CB8AC3E}">
        <p14:creationId xmlns:p14="http://schemas.microsoft.com/office/powerpoint/2010/main" val="364002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14F28-C1ED-4CC6-AFAE-A5E6085BCB74}" type="slidenum">
              <a:rPr lang="en-US" smtClean="0"/>
              <a:t>‹#›</a:t>
            </a:fld>
            <a:endParaRPr lang="en-US" dirty="0"/>
          </a:p>
        </p:txBody>
      </p:sp>
    </p:spTree>
    <p:extLst>
      <p:ext uri="{BB962C8B-B14F-4D97-AF65-F5344CB8AC3E}">
        <p14:creationId xmlns:p14="http://schemas.microsoft.com/office/powerpoint/2010/main" val="140758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14F28-C1ED-4CC6-AFAE-A5E6085BCB7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91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E14F28-C1ED-4CC6-AFAE-A5E6085BCB74}" type="slidenum">
              <a:rPr lang="en-US" smtClean="0"/>
              <a:t>‹#›</a:t>
            </a:fld>
            <a:endParaRPr lang="en-US" dirty="0"/>
          </a:p>
        </p:txBody>
      </p:sp>
    </p:spTree>
    <p:extLst>
      <p:ext uri="{BB962C8B-B14F-4D97-AF65-F5344CB8AC3E}">
        <p14:creationId xmlns:p14="http://schemas.microsoft.com/office/powerpoint/2010/main" val="38292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E14F28-C1ED-4CC6-AFAE-A5E6085BCB74}" type="slidenum">
              <a:rPr lang="en-US" smtClean="0"/>
              <a:t>‹#›</a:t>
            </a:fld>
            <a:endParaRPr lang="en-US" dirty="0"/>
          </a:p>
        </p:txBody>
      </p:sp>
    </p:spTree>
    <p:extLst>
      <p:ext uri="{BB962C8B-B14F-4D97-AF65-F5344CB8AC3E}">
        <p14:creationId xmlns:p14="http://schemas.microsoft.com/office/powerpoint/2010/main" val="367730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E14F28-C1ED-4CC6-AFAE-A5E6085BCB74}" type="slidenum">
              <a:rPr lang="en-US" smtClean="0"/>
              <a:t>‹#›</a:t>
            </a:fld>
            <a:endParaRPr lang="en-US" dirty="0"/>
          </a:p>
        </p:txBody>
      </p:sp>
    </p:spTree>
    <p:extLst>
      <p:ext uri="{BB962C8B-B14F-4D97-AF65-F5344CB8AC3E}">
        <p14:creationId xmlns:p14="http://schemas.microsoft.com/office/powerpoint/2010/main" val="15759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FE14F28-C1ED-4CC6-AFAE-A5E6085BCB74}" type="slidenum">
              <a:rPr lang="en-US" smtClean="0"/>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0625" y="5444455"/>
            <a:ext cx="1809750" cy="657225"/>
          </a:xfrm>
          <a:prstGeom prst="rect">
            <a:avLst/>
          </a:prstGeom>
        </p:spPr>
      </p:pic>
    </p:spTree>
    <p:extLst>
      <p:ext uri="{BB962C8B-B14F-4D97-AF65-F5344CB8AC3E}">
        <p14:creationId xmlns:p14="http://schemas.microsoft.com/office/powerpoint/2010/main" val="180255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3AA333-DD2C-458D-96E7-010F465D7A6A}" type="datetimeFigureOut">
              <a:rPr lang="en-US" smtClean="0"/>
              <a:t>9/30/2019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E14F28-C1ED-4CC6-AFAE-A5E6085BCB74}" type="slidenum">
              <a:rPr lang="en-US" smtClean="0"/>
              <a:t>‹#›</a:t>
            </a:fld>
            <a:endParaRPr lang="en-US" dirty="0"/>
          </a:p>
        </p:txBody>
      </p:sp>
    </p:spTree>
    <p:extLst>
      <p:ext uri="{BB962C8B-B14F-4D97-AF65-F5344CB8AC3E}">
        <p14:creationId xmlns:p14="http://schemas.microsoft.com/office/powerpoint/2010/main" val="201251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83AA333-DD2C-458D-96E7-010F465D7A6A}"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E14F28-C1ED-4CC6-AFAE-A5E6085BCB74}" type="slidenum">
              <a:rPr lang="en-US" smtClean="0"/>
              <a:t>‹#›</a:t>
            </a:fld>
            <a:endParaRPr lang="en-US" dirty="0"/>
          </a:p>
        </p:txBody>
      </p:sp>
    </p:spTree>
    <p:extLst>
      <p:ext uri="{BB962C8B-B14F-4D97-AF65-F5344CB8AC3E}">
        <p14:creationId xmlns:p14="http://schemas.microsoft.com/office/powerpoint/2010/main" val="238563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83AA333-DD2C-458D-96E7-010F465D7A6A}" type="datetimeFigureOut">
              <a:rPr lang="en-US" smtClean="0"/>
              <a:t>9/30/2019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E14F28-C1ED-4CC6-AFAE-A5E6085BCB7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5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13501" y="417017"/>
            <a:ext cx="10058400" cy="84398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7312" y="1391555"/>
            <a:ext cx="10585901" cy="378742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83AA333-DD2C-458D-96E7-010F465D7A6A}" type="datetimeFigureOut">
              <a:rPr lang="en-US" smtClean="0"/>
              <a:t>9/30/2019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E14F28-C1ED-4CC6-AFAE-A5E6085BCB74}" type="slidenum">
              <a:rPr lang="en-US" smtClean="0"/>
              <a:t>‹#›</a:t>
            </a:fld>
            <a:endParaRPr lang="en-US"/>
          </a:p>
        </p:txBody>
      </p:sp>
      <p:cxnSp>
        <p:nvCxnSpPr>
          <p:cNvPr id="10" name="Straight Connector 9"/>
          <p:cNvCxnSpPr/>
          <p:nvPr/>
        </p:nvCxnSpPr>
        <p:spPr>
          <a:xfrm>
            <a:off x="816988" y="1260279"/>
            <a:ext cx="10054913" cy="719"/>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080625" y="5444455"/>
            <a:ext cx="1809750" cy="657225"/>
          </a:xfrm>
          <a:prstGeom prst="rect">
            <a:avLst/>
          </a:prstGeom>
        </p:spPr>
      </p:pic>
    </p:spTree>
    <p:extLst>
      <p:ext uri="{BB962C8B-B14F-4D97-AF65-F5344CB8AC3E}">
        <p14:creationId xmlns:p14="http://schemas.microsoft.com/office/powerpoint/2010/main" val="3797787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167" y="2547256"/>
            <a:ext cx="4867936" cy="17857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477" y="4649208"/>
            <a:ext cx="1184276" cy="1192735"/>
          </a:xfrm>
          <a:prstGeom prst="rect">
            <a:avLst/>
          </a:prstGeom>
        </p:spPr>
      </p:pic>
      <p:sp>
        <p:nvSpPr>
          <p:cNvPr id="4" name="TextBox 3"/>
          <p:cNvSpPr txBox="1"/>
          <p:nvPr/>
        </p:nvSpPr>
        <p:spPr>
          <a:xfrm>
            <a:off x="1100051" y="664976"/>
            <a:ext cx="10058400" cy="17235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3200" b="1" dirty="0" smtClean="0">
                <a:solidFill>
                  <a:srgbClr val="000000"/>
                </a:solidFill>
                <a:latin typeface="Calibri" panose="020F0502020204030204"/>
              </a:rPr>
              <a:t>SMOOTH OPERATOR</a:t>
            </a:r>
            <a:r>
              <a:rPr kumimoji="0" lang="en-US" sz="3200" b="1" i="0" u="none" strike="noStrike" kern="1200" cap="none" spc="0" normalizeH="0" baseline="0" noProof="0" dirty="0" smtClean="0">
                <a:ln>
                  <a:noFill/>
                </a:ln>
                <a:solidFill>
                  <a:srgbClr val="000000"/>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libri" panose="020F0502020204030204"/>
                <a:ea typeface="+mn-ea"/>
                <a:cs typeface="+mn-cs"/>
              </a:rPr>
              <a:t>How to Be a Safe Driver Around Pedestrians and Bicyclists</a:t>
            </a: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3200" i="1" dirty="0" smtClean="0">
                <a:solidFill>
                  <a:srgbClr val="000000"/>
                </a:solidFill>
                <a:latin typeface="Calibri" panose="020F0502020204030204"/>
              </a:rPr>
              <a:t>For Municipal </a:t>
            </a:r>
            <a:r>
              <a:rPr lang="en-US" sz="3200" i="1" dirty="0">
                <a:solidFill>
                  <a:srgbClr val="000000"/>
                </a:solidFill>
                <a:latin typeface="Calibri" panose="020F0502020204030204"/>
              </a:rPr>
              <a:t>D</a:t>
            </a:r>
            <a:r>
              <a:rPr lang="en-US" sz="3200" i="1" dirty="0" smtClean="0">
                <a:solidFill>
                  <a:srgbClr val="000000"/>
                </a:solidFill>
                <a:latin typeface="Calibri" panose="020F0502020204030204"/>
              </a:rPr>
              <a:t>rivers</a:t>
            </a:r>
            <a:endParaRPr kumimoji="0" lang="en-US" sz="3200" b="0" i="1" u="none" strike="noStrike" kern="1200" cap="none" spc="0" normalizeH="0" baseline="0" noProof="0" dirty="0">
              <a:ln>
                <a:noFill/>
              </a:ln>
              <a:solidFill>
                <a:srgbClr val="000000"/>
              </a:solidFill>
              <a:effectLst/>
              <a:uLnTx/>
              <a:uFillTx/>
              <a:latin typeface="Calibri" panose="020F0502020204030204"/>
            </a:endParaRPr>
          </a:p>
        </p:txBody>
      </p:sp>
      <p:sp>
        <p:nvSpPr>
          <p:cNvPr id="8" name="TextBox 7"/>
          <p:cNvSpPr txBox="1"/>
          <p:nvPr/>
        </p:nvSpPr>
        <p:spPr>
          <a:xfrm>
            <a:off x="3911907" y="4947739"/>
            <a:ext cx="4434687" cy="8463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Amy Watkins, MPH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a:ea typeface="+mn-ea"/>
                <a:cs typeface="+mn-cs"/>
              </a:rPr>
              <a:t>Watch for Me CT Program Coordinator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4865" y="4833257"/>
            <a:ext cx="2448001" cy="808468"/>
          </a:xfrm>
          <a:prstGeom prst="rect">
            <a:avLst/>
          </a:prstGeom>
        </p:spPr>
      </p:pic>
    </p:spTree>
    <p:extLst>
      <p:ext uri="{BB962C8B-B14F-4D97-AF65-F5344CB8AC3E}">
        <p14:creationId xmlns:p14="http://schemas.microsoft.com/office/powerpoint/2010/main" val="3242942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284" y="2317957"/>
            <a:ext cx="4778830" cy="2831544"/>
          </a:xfrm>
          <a:prstGeom prst="rect">
            <a:avLst/>
          </a:prstGeom>
        </p:spPr>
        <p:txBody>
          <a:bodyPr wrap="square">
            <a:spAutoFit/>
          </a:bodyPr>
          <a:lstStyle/>
          <a:p>
            <a:pPr marL="342900" marR="0" lvl="0" indent="-342900">
              <a:spcBef>
                <a:spcPts val="0"/>
              </a:spcBef>
              <a:spcAft>
                <a:spcPts val="2400"/>
              </a:spcAft>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Be </a:t>
            </a:r>
            <a:r>
              <a:rPr lang="en-US" sz="2000" dirty="0">
                <a:latin typeface="Calibri" panose="020F0502020204030204" pitchFamily="34" charset="0"/>
                <a:ea typeface="Calibri" panose="020F0502020204030204" pitchFamily="34" charset="0"/>
                <a:cs typeface="Times New Roman" panose="02020603050405020304" pitchFamily="18" charset="0"/>
              </a:rPr>
              <a:t>aware of other vehicles around you and your options to change lanes, slow, or stop if you need to avoid </a:t>
            </a:r>
            <a:r>
              <a:rPr lang="en-US" sz="2000" dirty="0" smtClean="0">
                <a:latin typeface="Calibri" panose="020F0502020204030204" pitchFamily="34" charset="0"/>
                <a:ea typeface="Calibri" panose="020F0502020204030204" pitchFamily="34" charset="0"/>
                <a:cs typeface="Times New Roman" panose="02020603050405020304" pitchFamily="18" charset="0"/>
              </a:rPr>
              <a:t>someone.</a:t>
            </a:r>
          </a:p>
          <a:p>
            <a:pPr marL="342900" marR="0" lvl="0" indent="-342900">
              <a:spcBef>
                <a:spcPts val="0"/>
              </a:spcBef>
              <a:spcAft>
                <a:spcPts val="2400"/>
              </a:spcAft>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If </a:t>
            </a:r>
            <a:r>
              <a:rPr lang="en-US" sz="2000" dirty="0">
                <a:latin typeface="Calibri" panose="020F0502020204030204" pitchFamily="34" charset="0"/>
                <a:ea typeface="Calibri" panose="020F0502020204030204" pitchFamily="34" charset="0"/>
                <a:cs typeface="Times New Roman" panose="02020603050405020304" pitchFamily="18" charset="0"/>
              </a:rPr>
              <a:t>you are in any doubt about a pedestrian or bicyclists’ movements, cover the brake and reduce your speed. </a:t>
            </a:r>
          </a:p>
          <a:p>
            <a:pPr marL="342900" marR="0" lvl="0" indent="-342900">
              <a:spcBef>
                <a:spcPts val="0"/>
              </a:spcBef>
              <a:spcAft>
                <a:spcPts val="1200"/>
              </a:spcAft>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txBox="1">
            <a:spLocks/>
          </p:cNvSpPr>
          <p:nvPr/>
        </p:nvSpPr>
        <p:spPr>
          <a:xfrm>
            <a:off x="544284" y="540889"/>
            <a:ext cx="8871858"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Driving Safely Near Pedestrians and Bicyclists</a:t>
            </a:r>
            <a:endParaRPr lang="en-US" sz="3600" dirty="0">
              <a:solidFill>
                <a:srgbClr val="7030A0"/>
              </a:solidFill>
            </a:endParaRPr>
          </a:p>
        </p:txBody>
      </p:sp>
      <p:sp>
        <p:nvSpPr>
          <p:cNvPr id="7" name="Rectangle 6"/>
          <p:cNvSpPr/>
          <p:nvPr/>
        </p:nvSpPr>
        <p:spPr>
          <a:xfrm>
            <a:off x="544284" y="1440006"/>
            <a:ext cx="3283560" cy="461665"/>
          </a:xfrm>
          <a:prstGeom prst="rect">
            <a:avLst/>
          </a:prstGeom>
        </p:spPr>
        <p:txBody>
          <a:bodyPr wrap="squar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Keep your options open</a:t>
            </a:r>
          </a:p>
        </p:txBody>
      </p:sp>
      <p:pic>
        <p:nvPicPr>
          <p:cNvPr id="8" name="Picture 7"/>
          <p:cNvPicPr>
            <a:picLocks noChangeAspect="1"/>
          </p:cNvPicPr>
          <p:nvPr/>
        </p:nvPicPr>
        <p:blipFill>
          <a:blip r:embed="rId3"/>
          <a:stretch>
            <a:fillRect/>
          </a:stretch>
        </p:blipFill>
        <p:spPr>
          <a:xfrm>
            <a:off x="6783614" y="1610675"/>
            <a:ext cx="4602842" cy="3452132"/>
          </a:xfrm>
          <a:prstGeom prst="rect">
            <a:avLst/>
          </a:prstGeom>
        </p:spPr>
      </p:pic>
    </p:spTree>
    <p:extLst>
      <p:ext uri="{BB962C8B-B14F-4D97-AF65-F5344CB8AC3E}">
        <p14:creationId xmlns:p14="http://schemas.microsoft.com/office/powerpoint/2010/main" val="311392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4" y="2119671"/>
            <a:ext cx="6041572" cy="3477875"/>
          </a:xfrm>
          <a:prstGeom prst="rect">
            <a:avLst/>
          </a:prstGeom>
        </p:spPr>
        <p:txBody>
          <a:bodyPr wrap="square">
            <a:spAutoFit/>
          </a:bodyPr>
          <a:lstStyle/>
          <a:p>
            <a:pPr marL="342900" marR="0" lvl="0" indent="-342900">
              <a:spcBef>
                <a:spcPts val="0"/>
              </a:spcBef>
              <a:spcAft>
                <a:spcPts val="1200"/>
              </a:spcAft>
              <a:buSzPct val="90000"/>
              <a:buFont typeface="Symbol" panose="05050102010706020507" pitchFamily="18" charset="2"/>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you are turning, you </a:t>
            </a:r>
            <a:r>
              <a:rPr lang="en-US" dirty="0" smtClean="0">
                <a:latin typeface="Calibri" panose="020F0502020204030204" pitchFamily="34" charset="0"/>
                <a:ea typeface="Calibri" panose="020F0502020204030204" pitchFamily="34" charset="0"/>
                <a:cs typeface="Times New Roman" panose="02020603050405020304" pitchFamily="18" charset="0"/>
              </a:rPr>
              <a:t>may have </a:t>
            </a:r>
            <a:r>
              <a:rPr lang="en-US" dirty="0">
                <a:latin typeface="Calibri" panose="020F0502020204030204" pitchFamily="34" charset="0"/>
                <a:ea typeface="Calibri" panose="020F0502020204030204" pitchFamily="34" charset="0"/>
                <a:cs typeface="Times New Roman" panose="02020603050405020304" pitchFamily="18" charset="0"/>
              </a:rPr>
              <a:t>to wait for a gap in traffic. W</a:t>
            </a:r>
            <a:r>
              <a:rPr lang="en-US" dirty="0" smtClean="0">
                <a:latin typeface="Calibri" panose="020F0502020204030204" pitchFamily="34" charset="0"/>
                <a:ea typeface="Calibri" panose="020F0502020204030204" pitchFamily="34" charset="0"/>
                <a:cs typeface="Times New Roman" panose="02020603050405020304" pitchFamily="18" charset="0"/>
              </a:rPr>
              <a:t>hile </a:t>
            </a:r>
            <a:r>
              <a:rPr lang="en-US" dirty="0">
                <a:latin typeface="Calibri" panose="020F0502020204030204" pitchFamily="34" charset="0"/>
                <a:ea typeface="Calibri" panose="020F0502020204030204" pitchFamily="34" charset="0"/>
                <a:cs typeface="Times New Roman" panose="02020603050405020304" pitchFamily="18" charset="0"/>
              </a:rPr>
              <a:t>you are watching for that gap, </a:t>
            </a:r>
            <a:r>
              <a:rPr lang="en-US" dirty="0" smtClean="0">
                <a:latin typeface="Calibri" panose="020F0502020204030204" pitchFamily="34" charset="0"/>
                <a:ea typeface="Calibri" panose="020F0502020204030204" pitchFamily="34" charset="0"/>
                <a:cs typeface="Times New Roman" panose="02020603050405020304" pitchFamily="18" charset="0"/>
              </a:rPr>
              <a:t>people </a:t>
            </a:r>
            <a:r>
              <a:rPr lang="en-US" dirty="0">
                <a:latin typeface="Calibri" panose="020F0502020204030204" pitchFamily="34" charset="0"/>
                <a:ea typeface="Calibri" panose="020F0502020204030204" pitchFamily="34" charset="0"/>
                <a:cs typeface="Times New Roman" panose="02020603050405020304" pitchFamily="18" charset="0"/>
              </a:rPr>
              <a:t>may have moved into your intended path.</a:t>
            </a:r>
          </a:p>
          <a:p>
            <a:pPr marL="342900" marR="0" lvl="0" indent="-342900">
              <a:spcBef>
                <a:spcPts val="0"/>
              </a:spcBef>
              <a:spcAft>
                <a:spcPts val="1200"/>
              </a:spcAft>
              <a:buSzPct val="90000"/>
              <a:buFont typeface="Symbol" panose="05050102010706020507" pitchFamily="18" charset="2"/>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Make </a:t>
            </a:r>
            <a:r>
              <a:rPr lang="en-US" dirty="0">
                <a:latin typeface="Calibri" panose="020F0502020204030204" pitchFamily="34" charset="0"/>
                <a:ea typeface="Calibri" panose="020F0502020204030204" pitchFamily="34" charset="0"/>
                <a:cs typeface="Times New Roman" panose="02020603050405020304" pitchFamily="18" charset="0"/>
              </a:rPr>
              <a:t>sure that you shoulder check before </a:t>
            </a:r>
            <a:r>
              <a:rPr lang="en-US" dirty="0" smtClean="0">
                <a:latin typeface="Calibri" panose="020F0502020204030204" pitchFamily="34" charset="0"/>
                <a:ea typeface="Calibri" panose="020F0502020204030204" pitchFamily="34" charset="0"/>
                <a:cs typeface="Times New Roman" panose="02020603050405020304" pitchFamily="18" charset="0"/>
              </a:rPr>
              <a:t>turning. Pedestrians and bikes may be in </a:t>
            </a:r>
            <a:r>
              <a:rPr lang="en-US" dirty="0">
                <a:latin typeface="Calibri" panose="020F0502020204030204" pitchFamily="34" charset="0"/>
                <a:ea typeface="Calibri" panose="020F0502020204030204" pitchFamily="34" charset="0"/>
                <a:cs typeface="Times New Roman" panose="02020603050405020304" pitchFamily="18" charset="0"/>
              </a:rPr>
              <a:t>your blind spot. </a:t>
            </a:r>
          </a:p>
          <a:p>
            <a:pPr marL="342900" marR="0" lvl="0" indent="-342900">
              <a:spcBef>
                <a:spcPts val="0"/>
              </a:spcBef>
              <a:spcAft>
                <a:spcPts val="1200"/>
              </a:spcAft>
              <a:buSzPct val="90000"/>
              <a:buFont typeface="Symbol" panose="05050102010706020507" pitchFamily="18" charset="2"/>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Steer </a:t>
            </a:r>
            <a:r>
              <a:rPr lang="en-US" dirty="0">
                <a:latin typeface="Calibri" panose="020F0502020204030204" pitchFamily="34" charset="0"/>
                <a:ea typeface="Calibri" panose="020F0502020204030204" pitchFamily="34" charset="0"/>
                <a:cs typeface="Times New Roman" panose="02020603050405020304" pitchFamily="18" charset="0"/>
              </a:rPr>
              <a:t>and brake smoothly if you need to avoid </a:t>
            </a:r>
            <a:r>
              <a:rPr lang="en-US" dirty="0" smtClean="0">
                <a:latin typeface="Calibri" panose="020F0502020204030204" pitchFamily="34" charset="0"/>
                <a:ea typeface="Calibri" panose="020F0502020204030204" pitchFamily="34" charset="0"/>
                <a:cs typeface="Times New Roman" panose="02020603050405020304" pitchFamily="18" charset="0"/>
              </a:rPr>
              <a:t>someone. </a:t>
            </a:r>
            <a:r>
              <a:rPr lang="en-US" dirty="0">
                <a:latin typeface="Calibri" panose="020F0502020204030204" pitchFamily="34" charset="0"/>
                <a:ea typeface="Calibri" panose="020F0502020204030204" pitchFamily="34" charset="0"/>
                <a:cs typeface="Times New Roman" panose="02020603050405020304" pitchFamily="18" charset="0"/>
              </a:rPr>
              <a:t>Jerking the steering wheel or slamming the brakes will only make matters worse if you lose control.</a:t>
            </a:r>
          </a:p>
          <a:p>
            <a:pPr marL="342900" marR="0" lvl="0" indent="-342900">
              <a:spcBef>
                <a:spcPts val="0"/>
              </a:spcBef>
              <a:spcAft>
                <a:spcPts val="1200"/>
              </a:spcAft>
              <a:buSzPct val="90000"/>
              <a:buFont typeface="Symbol" panose="05050102010706020507" pitchFamily="18" charset="2"/>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Look </a:t>
            </a:r>
            <a:r>
              <a:rPr lang="en-US" dirty="0">
                <a:latin typeface="Calibri" panose="020F0502020204030204" pitchFamily="34" charset="0"/>
                <a:ea typeface="Calibri" panose="020F0502020204030204" pitchFamily="34" charset="0"/>
                <a:cs typeface="Times New Roman" panose="02020603050405020304" pitchFamily="18" charset="0"/>
              </a:rPr>
              <a:t>behind you before you back up!</a:t>
            </a:r>
          </a:p>
          <a:p>
            <a:pPr marL="342900" marR="0" lvl="0" indent="-342900">
              <a:spcBef>
                <a:spcPts val="0"/>
              </a:spcBef>
              <a:spcAft>
                <a:spcPts val="1200"/>
              </a:spcAft>
              <a:buSzPct val="90000"/>
              <a:buFont typeface="Symbol" panose="05050102010706020507" pitchFamily="18" charset="2"/>
              <a:buChar char=""/>
              <a:tabLst>
                <a:tab pos="457200"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057853" y="1720885"/>
            <a:ext cx="4716577" cy="3539604"/>
          </a:xfrm>
          <a:prstGeom prst="rect">
            <a:avLst/>
          </a:prstGeom>
        </p:spPr>
      </p:pic>
      <p:sp>
        <p:nvSpPr>
          <p:cNvPr id="5" name="Title 1"/>
          <p:cNvSpPr txBox="1">
            <a:spLocks/>
          </p:cNvSpPr>
          <p:nvPr/>
        </p:nvSpPr>
        <p:spPr>
          <a:xfrm>
            <a:off x="544284" y="540889"/>
            <a:ext cx="8871858"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Driving Safely Near Pedestrians and Bicyclists</a:t>
            </a:r>
            <a:endParaRPr lang="en-US" sz="3600" dirty="0">
              <a:solidFill>
                <a:srgbClr val="7030A0"/>
              </a:solidFill>
            </a:endParaRPr>
          </a:p>
        </p:txBody>
      </p:sp>
      <p:sp>
        <p:nvSpPr>
          <p:cNvPr id="6" name="Rectangle 5"/>
          <p:cNvSpPr/>
          <p:nvPr/>
        </p:nvSpPr>
        <p:spPr>
          <a:xfrm>
            <a:off x="544284" y="1340863"/>
            <a:ext cx="2242793" cy="461665"/>
          </a:xfrm>
          <a:prstGeom prst="rect">
            <a:avLst/>
          </a:prstGeom>
        </p:spPr>
        <p:txBody>
          <a:bodyPr wrap="non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Manage the risk</a:t>
            </a:r>
          </a:p>
        </p:txBody>
      </p:sp>
    </p:spTree>
    <p:extLst>
      <p:ext uri="{BB962C8B-B14F-4D97-AF65-F5344CB8AC3E}">
        <p14:creationId xmlns:p14="http://schemas.microsoft.com/office/powerpoint/2010/main" val="2918451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88" y="1330741"/>
            <a:ext cx="5230386" cy="4062651"/>
          </a:xfrm>
          <a:prstGeom prst="rect">
            <a:avLst/>
          </a:prstGeom>
          <a:solidFill>
            <a:schemeClr val="accent2">
              <a:lumMod val="20000"/>
              <a:lumOff val="80000"/>
            </a:schemeClr>
          </a:solidFill>
        </p:spPr>
        <p:txBody>
          <a:bodyPr wrap="square" tIns="91440" rIns="91440" bIns="91440">
            <a:spAutoFit/>
          </a:bodyPr>
          <a:lstStyle/>
          <a:p>
            <a:r>
              <a:rPr lang="en-US" b="1" dirty="0"/>
              <a:t>January 2015: Connecticut</a:t>
            </a:r>
          </a:p>
          <a:p>
            <a:endParaRPr lang="en-US" dirty="0"/>
          </a:p>
          <a:p>
            <a:r>
              <a:rPr lang="en-US" dirty="0" smtClean="0"/>
              <a:t>A runner </a:t>
            </a:r>
            <a:r>
              <a:rPr lang="en-US" dirty="0"/>
              <a:t>died after being struck by a snow plow in Connecticut, according to police.</a:t>
            </a:r>
          </a:p>
          <a:p>
            <a:endParaRPr lang="en-US" dirty="0"/>
          </a:p>
          <a:p>
            <a:r>
              <a:rPr lang="en-US" dirty="0"/>
              <a:t>A town resident was jogging along the road when a plow truck struck him. The resident was transported to the hospital, where he was pronounced dead.</a:t>
            </a:r>
          </a:p>
          <a:p>
            <a:endParaRPr lang="en-US" dirty="0"/>
          </a:p>
          <a:p>
            <a:r>
              <a:rPr lang="en-US" dirty="0"/>
              <a:t>The road was slushy and icy, and fog limited visibility at the time of the incident. It is believed that the resident came out into the travel lane to avoid some of the snow and ice that was built up in the road, at which point he entered the travel path of the </a:t>
            </a:r>
            <a:r>
              <a:rPr lang="en-US" dirty="0" smtClean="0"/>
              <a:t>plow.</a:t>
            </a:r>
            <a:endParaRPr lang="en-US" dirty="0"/>
          </a:p>
        </p:txBody>
      </p:sp>
      <p:pic>
        <p:nvPicPr>
          <p:cNvPr id="3" name="Picture 2" descr="Runner Fatally Struck By Snow Plow in Torrington"/>
          <p:cNvPicPr/>
          <p:nvPr/>
        </p:nvPicPr>
        <p:blipFill rotWithShape="1">
          <a:blip r:embed="rId2" cstate="print">
            <a:extLst>
              <a:ext uri="{28A0092B-C50C-407E-A947-70E740481C1C}">
                <a14:useLocalDpi xmlns:a14="http://schemas.microsoft.com/office/drawing/2010/main" val="0"/>
              </a:ext>
            </a:extLst>
          </a:blip>
          <a:srcRect r="2601"/>
          <a:stretch/>
        </p:blipFill>
        <p:spPr bwMode="auto">
          <a:xfrm>
            <a:off x="6265333" y="427265"/>
            <a:ext cx="5240867" cy="2632024"/>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445956" y="3454400"/>
            <a:ext cx="4312355" cy="1938992"/>
          </a:xfrm>
          <a:prstGeom prst="rect">
            <a:avLst/>
          </a:prstGeom>
          <a:noFill/>
        </p:spPr>
        <p:txBody>
          <a:bodyPr wrap="square" rtlCol="0">
            <a:spAutoFit/>
          </a:bodyPr>
          <a:lstStyle/>
          <a:p>
            <a:r>
              <a:rPr lang="en-US" sz="2400" b="1" dirty="0" smtClean="0">
                <a:solidFill>
                  <a:schemeClr val="accent1"/>
                </a:solidFill>
              </a:rPr>
              <a:t>What contributed to this crash?</a:t>
            </a:r>
          </a:p>
          <a:p>
            <a:endParaRPr lang="en-US" sz="2400" b="1" dirty="0">
              <a:solidFill>
                <a:schemeClr val="accent1"/>
              </a:solidFill>
            </a:endParaRPr>
          </a:p>
          <a:p>
            <a:r>
              <a:rPr lang="en-US" sz="2400" b="1" dirty="0" smtClean="0">
                <a:solidFill>
                  <a:schemeClr val="accent1"/>
                </a:solidFill>
              </a:rPr>
              <a:t>What could the driver of the plow have done to reduce the chance of a crash?</a:t>
            </a:r>
            <a:endParaRPr lang="en-US" sz="2400" b="1" dirty="0">
              <a:solidFill>
                <a:schemeClr val="accent1"/>
              </a:solidFill>
            </a:endParaRPr>
          </a:p>
        </p:txBody>
      </p:sp>
      <p:sp>
        <p:nvSpPr>
          <p:cNvPr id="5" name="Rectangle 4"/>
          <p:cNvSpPr/>
          <p:nvPr/>
        </p:nvSpPr>
        <p:spPr>
          <a:xfrm>
            <a:off x="380192" y="427265"/>
            <a:ext cx="5407379" cy="646331"/>
          </a:xfrm>
          <a:prstGeom prst="rect">
            <a:avLst/>
          </a:prstGeom>
        </p:spPr>
        <p:txBody>
          <a:bodyPr wrap="square">
            <a:spAutoFit/>
          </a:bodyPr>
          <a:lstStyle/>
          <a:p>
            <a:r>
              <a:rPr lang="en-US" sz="3600" dirty="0" smtClean="0">
                <a:solidFill>
                  <a:srgbClr val="7030A0"/>
                </a:solidFill>
                <a:latin typeface="+mj-lt"/>
              </a:rPr>
              <a:t>Applying What We </a:t>
            </a:r>
            <a:r>
              <a:rPr lang="en-US" sz="3600" dirty="0">
                <a:solidFill>
                  <a:srgbClr val="7030A0"/>
                </a:solidFill>
                <a:latin typeface="+mj-lt"/>
              </a:rPr>
              <a:t>K</a:t>
            </a:r>
            <a:r>
              <a:rPr lang="en-US" sz="3600" dirty="0" smtClean="0">
                <a:solidFill>
                  <a:srgbClr val="7030A0"/>
                </a:solidFill>
                <a:latin typeface="+mj-lt"/>
              </a:rPr>
              <a:t>now</a:t>
            </a:r>
            <a:endParaRPr lang="en-US" dirty="0">
              <a:latin typeface="+mj-lt"/>
            </a:endParaRPr>
          </a:p>
        </p:txBody>
      </p:sp>
    </p:spTree>
    <p:extLst>
      <p:ext uri="{BB962C8B-B14F-4D97-AF65-F5344CB8AC3E}">
        <p14:creationId xmlns:p14="http://schemas.microsoft.com/office/powerpoint/2010/main" val="22606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650112"/>
            <a:ext cx="11430001" cy="55820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7030A0"/>
                </a:solidFill>
              </a:rPr>
              <a:t>Let ‘</a:t>
            </a:r>
            <a:r>
              <a:rPr lang="en-US" sz="3600" dirty="0" err="1">
                <a:solidFill>
                  <a:srgbClr val="7030A0"/>
                </a:solidFill>
              </a:rPr>
              <a:t>Em</a:t>
            </a:r>
            <a:r>
              <a:rPr lang="en-US" sz="3600" dirty="0">
                <a:solidFill>
                  <a:srgbClr val="7030A0"/>
                </a:solidFill>
              </a:rPr>
              <a:t> Walk, Let ‘</a:t>
            </a:r>
            <a:r>
              <a:rPr lang="en-US" sz="3600" dirty="0" err="1">
                <a:solidFill>
                  <a:srgbClr val="7030A0"/>
                </a:solidFill>
              </a:rPr>
              <a:t>Em</a:t>
            </a:r>
            <a:r>
              <a:rPr lang="en-US" sz="3600" dirty="0">
                <a:solidFill>
                  <a:srgbClr val="7030A0"/>
                </a:solidFill>
              </a:rPr>
              <a:t> Live: </a:t>
            </a:r>
            <a:r>
              <a:rPr lang="en-US" sz="3600" dirty="0" smtClean="0">
                <a:solidFill>
                  <a:srgbClr val="7030A0"/>
                </a:solidFill>
              </a:rPr>
              <a:t>Avoiding </a:t>
            </a:r>
            <a:r>
              <a:rPr lang="en-US" sz="3600" dirty="0">
                <a:solidFill>
                  <a:srgbClr val="7030A0"/>
                </a:solidFill>
              </a:rPr>
              <a:t>Conflicts With Pedestrians</a:t>
            </a:r>
          </a:p>
        </p:txBody>
      </p:sp>
      <p:sp>
        <p:nvSpPr>
          <p:cNvPr id="3" name="Rectangle 2"/>
          <p:cNvSpPr/>
          <p:nvPr/>
        </p:nvSpPr>
        <p:spPr>
          <a:xfrm>
            <a:off x="4833257" y="1719943"/>
            <a:ext cx="6683829" cy="397031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Always slow down when passing pedestrians, especially children – they may not realize how long it takes for a truck to stop.</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Once you see a pedestrian, anticipate and predict what they MAY do, and be prepared to respond as needed.</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Don't assume that pedestrians see you or that they will act predictably. They may be physically or mentally impaired, or distracted by headphones, </a:t>
            </a:r>
            <a:r>
              <a:rPr lang="en-US" dirty="0" smtClean="0">
                <a:latin typeface="Calibri" panose="020F0502020204030204" pitchFamily="34" charset="0"/>
                <a:ea typeface="Calibri" panose="020F0502020204030204" pitchFamily="34" charset="0"/>
                <a:cs typeface="Times New Roman" panose="02020603050405020304" pitchFamily="18" charset="0"/>
              </a:rPr>
              <a:t>cellphones, etc.</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Watch out for “hidden pedestrians” behind snow banks and other visual obstacles – especially children and people using wheelchairs and scooters. </a:t>
            </a: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098" name="Picture 2" descr="Image result for distracted pedestri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5" r="5328"/>
          <a:stretch/>
        </p:blipFill>
        <p:spPr bwMode="auto">
          <a:xfrm>
            <a:off x="337457" y="2068287"/>
            <a:ext cx="4278085" cy="310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61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693655"/>
            <a:ext cx="8098971"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Avoiding </a:t>
            </a:r>
            <a:r>
              <a:rPr lang="en-US" sz="3600" dirty="0">
                <a:solidFill>
                  <a:srgbClr val="7030A0"/>
                </a:solidFill>
              </a:rPr>
              <a:t>Conflicts With Pedestrians</a:t>
            </a:r>
          </a:p>
        </p:txBody>
      </p:sp>
      <p:sp>
        <p:nvSpPr>
          <p:cNvPr id="3" name="Rectangle 2"/>
          <p:cNvSpPr/>
          <p:nvPr/>
        </p:nvSpPr>
        <p:spPr>
          <a:xfrm>
            <a:off x="609600" y="1681951"/>
            <a:ext cx="6183085" cy="3785652"/>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B</a:t>
            </a:r>
            <a:r>
              <a:rPr lang="en-US" sz="2000" dirty="0" smtClean="0">
                <a:latin typeface="Calibri" panose="020F0502020204030204" pitchFamily="34" charset="0"/>
                <a:ea typeface="Calibri" panose="020F0502020204030204" pitchFamily="34" charset="0"/>
                <a:cs typeface="Times New Roman" panose="02020603050405020304" pitchFamily="18" charset="0"/>
              </a:rPr>
              <a:t>e </a:t>
            </a:r>
            <a:r>
              <a:rPr lang="en-US" sz="2000" dirty="0">
                <a:latin typeface="Calibri" panose="020F0502020204030204" pitchFamily="34" charset="0"/>
                <a:ea typeface="Calibri" panose="020F0502020204030204" pitchFamily="34" charset="0"/>
                <a:cs typeface="Times New Roman" panose="02020603050405020304" pitchFamily="18" charset="0"/>
              </a:rPr>
              <a:t>particularly </a:t>
            </a:r>
            <a:r>
              <a:rPr lang="en-US" sz="2000" dirty="0" smtClean="0">
                <a:latin typeface="Calibri" panose="020F0502020204030204" pitchFamily="34" charset="0"/>
                <a:ea typeface="Calibri" panose="020F0502020204030204" pitchFamily="34" charset="0"/>
                <a:cs typeface="Times New Roman" panose="02020603050405020304" pitchFamily="18" charset="0"/>
              </a:rPr>
              <a:t>attentive at night. Many </a:t>
            </a:r>
            <a:r>
              <a:rPr lang="en-US" sz="2000" dirty="0">
                <a:latin typeface="Calibri" panose="020F0502020204030204" pitchFamily="34" charset="0"/>
                <a:ea typeface="Calibri" panose="020F0502020204030204" pitchFamily="34" charset="0"/>
                <a:cs typeface="Times New Roman" panose="02020603050405020304" pitchFamily="18" charset="0"/>
              </a:rPr>
              <a:t>pedestrians unwisely choose dark clothing that makes them difficult to see.</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you are able, make eye contact with </a:t>
            </a:r>
            <a:r>
              <a:rPr lang="en-US" sz="2000" dirty="0" smtClean="0">
                <a:latin typeface="Calibri" panose="020F0502020204030204" pitchFamily="34" charset="0"/>
                <a:ea typeface="Calibri" panose="020F0502020204030204" pitchFamily="34" charset="0"/>
                <a:cs typeface="Times New Roman" panose="02020603050405020304" pitchFamily="18" charset="0"/>
              </a:rPr>
              <a:t>pedestrians.</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Be careful near bus stops or taxi stands – passengers might suddenly decide to cross the road.</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Be on the lookout for small children, especially around schools and in neighborhoods where children are active.</a:t>
            </a:r>
          </a:p>
        </p:txBody>
      </p:sp>
      <p:pic>
        <p:nvPicPr>
          <p:cNvPr id="4" name="Picture 3"/>
          <p:cNvPicPr>
            <a:picLocks noChangeAspect="1"/>
          </p:cNvPicPr>
          <p:nvPr/>
        </p:nvPicPr>
        <p:blipFill>
          <a:blip r:embed="rId2"/>
          <a:stretch>
            <a:fillRect/>
          </a:stretch>
        </p:blipFill>
        <p:spPr>
          <a:xfrm>
            <a:off x="7109150" y="2068286"/>
            <a:ext cx="4731574" cy="2649682"/>
          </a:xfrm>
          <a:prstGeom prst="rect">
            <a:avLst/>
          </a:prstGeom>
        </p:spPr>
      </p:pic>
    </p:spTree>
    <p:extLst>
      <p:ext uri="{BB962C8B-B14F-4D97-AF65-F5344CB8AC3E}">
        <p14:creationId xmlns:p14="http://schemas.microsoft.com/office/powerpoint/2010/main" val="520587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1625198"/>
            <a:ext cx="5486402" cy="3508653"/>
          </a:xfrm>
          <a:prstGeom prst="rect">
            <a:avLst/>
          </a:prstGeom>
        </p:spPr>
        <p:txBody>
          <a:bodyPr wrap="square">
            <a:spAutoFit/>
          </a:bodyPr>
          <a:lstStyle/>
          <a:p>
            <a:pPr marL="342900" marR="0" lvl="0" indent="-342900">
              <a:spcBef>
                <a:spcPts val="0"/>
              </a:spcBef>
              <a:spcAft>
                <a:spcPts val="2400"/>
              </a:spcAft>
              <a:buSzPct val="100000"/>
              <a:buFont typeface="Arial" panose="020B060402020202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When you stop for a pedestrian in a crosswalk, stop well back so that drivers in the other lanes can also see the pedestrian in time to </a:t>
            </a:r>
            <a:r>
              <a:rPr lang="en-US" dirty="0" smtClean="0">
                <a:latin typeface="Calibri" panose="020F0502020204030204" pitchFamily="34" charset="0"/>
                <a:ea typeface="Times New Roman" panose="02020603050405020304" pitchFamily="18" charset="0"/>
                <a:cs typeface="Times New Roman" panose="02020603050405020304" pitchFamily="18" charset="0"/>
              </a:rPr>
              <a:t>stop</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2400"/>
              </a:spcAft>
              <a:buSzPct val="100000"/>
              <a:buFont typeface="Arial" panose="020B0604020202020204" pitchFamily="34" charset="0"/>
              <a:buChar char="•"/>
              <a:tabLst>
                <a:tab pos="457200" algn="l"/>
              </a:tabLst>
            </a:pPr>
            <a:r>
              <a:rPr lang="en-US" dirty="0" smtClean="0">
                <a:latin typeface="Calibri" panose="020F0502020204030204" pitchFamily="34" charset="0"/>
                <a:ea typeface="Times New Roman" panose="02020603050405020304" pitchFamily="18" charset="0"/>
                <a:cs typeface="Times New Roman" panose="02020603050405020304" pitchFamily="18" charset="0"/>
              </a:rPr>
              <a:t>Don’t </a:t>
            </a:r>
            <a:r>
              <a:rPr lang="en-US" dirty="0">
                <a:latin typeface="Calibri" panose="020F0502020204030204" pitchFamily="34" charset="0"/>
                <a:ea typeface="Times New Roman" panose="02020603050405020304" pitchFamily="18" charset="0"/>
                <a:cs typeface="Times New Roman" panose="02020603050405020304" pitchFamily="18" charset="0"/>
              </a:rPr>
              <a:t>block the crosswalk when waiting for the light or to make a turn.</a:t>
            </a:r>
          </a:p>
          <a:p>
            <a:pPr marL="342900" indent="-342900">
              <a:spcAft>
                <a:spcPts val="2400"/>
              </a:spcAft>
              <a:buSzPct val="100000"/>
              <a:buFont typeface="Arial" panose="020B0604020202020204" pitchFamily="34" charset="0"/>
              <a:buChar char="•"/>
              <a:tabLst>
                <a:tab pos="457200" algn="l"/>
              </a:tabLst>
            </a:pPr>
            <a:r>
              <a:rPr lang="en-US" dirty="0" smtClean="0">
                <a:latin typeface="Calibri" panose="020F0502020204030204" pitchFamily="34" charset="0"/>
                <a:ea typeface="Times New Roman" panose="02020603050405020304" pitchFamily="18" charset="0"/>
                <a:cs typeface="Times New Roman" panose="02020603050405020304" pitchFamily="18" charset="0"/>
              </a:rPr>
              <a:t>Never </a:t>
            </a:r>
            <a:r>
              <a:rPr lang="en-US" dirty="0">
                <a:latin typeface="Calibri" panose="020F0502020204030204" pitchFamily="34" charset="0"/>
                <a:ea typeface="Times New Roman" panose="02020603050405020304" pitchFamily="18" charset="0"/>
                <a:cs typeface="Times New Roman" panose="02020603050405020304" pitchFamily="18" charset="0"/>
              </a:rPr>
              <a:t>pass a car stopped at a </a:t>
            </a:r>
            <a:r>
              <a:rPr lang="en-US" dirty="0" smtClean="0">
                <a:latin typeface="Calibri" panose="020F0502020204030204" pitchFamily="34" charset="0"/>
                <a:ea typeface="Times New Roman" panose="02020603050405020304" pitchFamily="18" charset="0"/>
                <a:cs typeface="Times New Roman" panose="02020603050405020304" pitchFamily="18" charset="0"/>
              </a:rPr>
              <a:t>crosswalk. Cars may </a:t>
            </a:r>
            <a:r>
              <a:rPr lang="en-US" dirty="0">
                <a:latin typeface="Calibri" panose="020F0502020204030204" pitchFamily="34" charset="0"/>
                <a:ea typeface="Times New Roman" panose="02020603050405020304" pitchFamily="18" charset="0"/>
                <a:cs typeface="Times New Roman" panose="02020603050405020304" pitchFamily="18" charset="0"/>
              </a:rPr>
              <a:t>be stopped to allow a pedestrian to cross.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Aft>
                <a:spcPts val="2400"/>
              </a:spcAft>
              <a:buSzPct val="100000"/>
              <a:buFont typeface="Arial" panose="020B0604020202020204" pitchFamily="34" charset="0"/>
              <a:buChar char="•"/>
              <a:tabLst>
                <a:tab pos="457200" algn="l"/>
              </a:tabLst>
            </a:pPr>
            <a:r>
              <a:rPr lang="en-US" dirty="0" smtClean="0">
                <a:latin typeface="Calibri" panose="020F0502020204030204" pitchFamily="34" charset="0"/>
                <a:ea typeface="Times New Roman" panose="02020603050405020304" pitchFamily="18" charset="0"/>
                <a:cs typeface="Times New Roman" panose="02020603050405020304" pitchFamily="18" charset="0"/>
              </a:rPr>
              <a:t>Yield </a:t>
            </a:r>
            <a:r>
              <a:rPr lang="en-US" dirty="0">
                <a:latin typeface="Calibri" panose="020F0502020204030204" pitchFamily="34" charset="0"/>
                <a:ea typeface="Times New Roman" panose="02020603050405020304" pitchFamily="18" charset="0"/>
                <a:cs typeface="Times New Roman" panose="02020603050405020304" pitchFamily="18" charset="0"/>
              </a:rPr>
              <a:t>to pedestrians when turning if they have the “walk” sign</a:t>
            </a:r>
            <a:r>
              <a:rPr lang="en-US"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9599" y="536854"/>
            <a:ext cx="8763001" cy="646331"/>
          </a:xfrm>
          <a:prstGeom prst="rect">
            <a:avLst/>
          </a:prstGeom>
        </p:spPr>
        <p:txBody>
          <a:bodyPr wrap="square">
            <a:spAutoFit/>
          </a:bodyPr>
          <a:lstStyle/>
          <a:p>
            <a:r>
              <a:rPr lang="en-US" sz="3600" dirty="0" smtClean="0">
                <a:solidFill>
                  <a:srgbClr val="7030A0"/>
                </a:solidFill>
                <a:latin typeface="+mj-lt"/>
              </a:rPr>
              <a:t>Crosswalk Tips</a:t>
            </a:r>
            <a:endParaRPr lang="en-US" dirty="0">
              <a:latin typeface="+mj-lt"/>
            </a:endParaRPr>
          </a:p>
        </p:txBody>
      </p:sp>
      <p:pic>
        <p:nvPicPr>
          <p:cNvPr id="5122" name="Picture 2" descr="Image result for blocking the crossw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7" y="468086"/>
            <a:ext cx="4705460" cy="26483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edestrian phasing and leading pedestrian inter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244" y="3379525"/>
            <a:ext cx="4590613" cy="2869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06543" y="5910104"/>
            <a:ext cx="2013857" cy="338554"/>
          </a:xfrm>
          <a:prstGeom prst="rect">
            <a:avLst/>
          </a:prstGeom>
          <a:noFill/>
        </p:spPr>
        <p:txBody>
          <a:bodyPr wrap="square" rtlCol="0">
            <a:spAutoFit/>
          </a:bodyPr>
          <a:lstStyle/>
          <a:p>
            <a:r>
              <a:rPr lang="en-US" sz="1600" b="1" dirty="0" smtClean="0">
                <a:solidFill>
                  <a:schemeClr val="accent1"/>
                </a:solidFill>
              </a:rPr>
              <a:t>Concurrent phasing</a:t>
            </a:r>
            <a:endParaRPr lang="en-US" sz="1600" b="1" dirty="0">
              <a:solidFill>
                <a:schemeClr val="accent1"/>
              </a:solidFill>
            </a:endParaRPr>
          </a:p>
        </p:txBody>
      </p:sp>
      <p:cxnSp>
        <p:nvCxnSpPr>
          <p:cNvPr id="8" name="Straight Arrow Connector 7"/>
          <p:cNvCxnSpPr/>
          <p:nvPr/>
        </p:nvCxnSpPr>
        <p:spPr>
          <a:xfrm flipV="1">
            <a:off x="6008915" y="2590800"/>
            <a:ext cx="1099456" cy="293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09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1586282"/>
            <a:ext cx="11223172" cy="646331"/>
          </a:xfrm>
          <a:prstGeom prst="rect">
            <a:avLst/>
          </a:prstGeom>
        </p:spPr>
        <p:txBody>
          <a:bodyPr wrap="square">
            <a:spAutoFit/>
          </a:bodyPr>
          <a:lstStyle/>
          <a:p>
            <a:pPr marL="342900" marR="0" lvl="0" indent="-342900">
              <a:spcBef>
                <a:spcPts val="0"/>
              </a:spcBef>
              <a:spcAft>
                <a:spcPts val="2400"/>
              </a:spcAft>
              <a:buSzPct val="100000"/>
              <a:buFont typeface="Arial" panose="020B0604020202020204" pitchFamily="34" charset="0"/>
              <a:buChar char="•"/>
              <a:tabLst>
                <a:tab pos="457200" algn="l"/>
              </a:tabLst>
            </a:pPr>
            <a:r>
              <a:rPr lang="en-US" dirty="0" smtClean="0">
                <a:latin typeface="Calibri" panose="020F0502020204030204" pitchFamily="34" charset="0"/>
                <a:ea typeface="Times New Roman" panose="02020603050405020304" pitchFamily="18" charset="0"/>
                <a:cs typeface="Times New Roman" panose="02020603050405020304" pitchFamily="18" charset="0"/>
              </a:rPr>
              <a:t>When </a:t>
            </a:r>
            <a:r>
              <a:rPr lang="en-US" dirty="0">
                <a:latin typeface="Calibri" panose="020F0502020204030204" pitchFamily="34" charset="0"/>
                <a:ea typeface="Times New Roman" panose="02020603050405020304" pitchFamily="18" charset="0"/>
                <a:cs typeface="Times New Roman" panose="02020603050405020304" pitchFamily="18" charset="0"/>
              </a:rPr>
              <a:t>you are stopped, watch for vehicles coming from behind you in other lanes that may not see the pedestrian. Honk your horn to alert the pedestrian if you think that the other driver isn’t stopping.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09599" y="488917"/>
            <a:ext cx="8763001" cy="646331"/>
          </a:xfrm>
          <a:prstGeom prst="rect">
            <a:avLst/>
          </a:prstGeom>
        </p:spPr>
        <p:txBody>
          <a:bodyPr wrap="square">
            <a:spAutoFit/>
          </a:bodyPr>
          <a:lstStyle/>
          <a:p>
            <a:r>
              <a:rPr lang="en-US" sz="3600" dirty="0" smtClean="0">
                <a:solidFill>
                  <a:srgbClr val="7030A0"/>
                </a:solidFill>
                <a:latin typeface="+mj-lt"/>
              </a:rPr>
              <a:t>Crosswalk Tips</a:t>
            </a:r>
            <a:endParaRPr lang="en-US" dirty="0">
              <a:latin typeface="+mj-lt"/>
            </a:endParaRPr>
          </a:p>
        </p:txBody>
      </p:sp>
      <p:pic>
        <p:nvPicPr>
          <p:cNvPr id="4" name="Picture 3"/>
          <p:cNvPicPr>
            <a:picLocks noChangeAspect="1"/>
          </p:cNvPicPr>
          <p:nvPr/>
        </p:nvPicPr>
        <p:blipFill rotWithShape="1">
          <a:blip r:embed="rId3"/>
          <a:srcRect r="2534"/>
          <a:stretch/>
        </p:blipFill>
        <p:spPr>
          <a:xfrm>
            <a:off x="805542" y="2531247"/>
            <a:ext cx="4474030" cy="2578153"/>
          </a:xfrm>
          <a:prstGeom prst="rect">
            <a:avLst/>
          </a:prstGeom>
        </p:spPr>
      </p:pic>
      <p:sp>
        <p:nvSpPr>
          <p:cNvPr id="5" name="Rectangle 4"/>
          <p:cNvSpPr/>
          <p:nvPr/>
        </p:nvSpPr>
        <p:spPr>
          <a:xfrm>
            <a:off x="5529942" y="2927771"/>
            <a:ext cx="6520544" cy="1785104"/>
          </a:xfrm>
          <a:prstGeom prst="rect">
            <a:avLst/>
          </a:prstGeom>
        </p:spPr>
        <p:txBody>
          <a:bodyPr wrap="square">
            <a:spAutoFit/>
          </a:bodyPr>
          <a:lstStyle/>
          <a:p>
            <a:pPr marL="342900" indent="-342900">
              <a:spcAft>
                <a:spcPts val="2400"/>
              </a:spcAft>
              <a:buSzPct val="100000"/>
              <a:buFont typeface="Arial" panose="020B0604020202020204" pitchFamily="34" charset="0"/>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If a pedestrian is blind (using a white cane or walking with a guide dog), stay stopped until they are safely off of the road.</a:t>
            </a:r>
          </a:p>
          <a:p>
            <a:pPr marL="342900" marR="0" lvl="0" indent="-342900">
              <a:spcBef>
                <a:spcPts val="0"/>
              </a:spcBef>
              <a:spcAft>
                <a:spcPts val="2400"/>
              </a:spcAft>
              <a:buSzPct val="100000"/>
              <a:buFont typeface="Arial" panose="020B0604020202020204" pitchFamily="34" charset="0"/>
              <a:buChar char="•"/>
              <a:tabLst>
                <a:tab pos="45720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Don’t stop mid-block </a:t>
            </a:r>
            <a:r>
              <a:rPr lang="en-US" dirty="0">
                <a:latin typeface="Calibri" panose="020F0502020204030204" pitchFamily="34" charset="0"/>
                <a:ea typeface="Calibri" panose="020F0502020204030204" pitchFamily="34" charset="0"/>
                <a:cs typeface="Times New Roman" panose="02020603050405020304" pitchFamily="18" charset="0"/>
              </a:rPr>
              <a:t>to invite pedestrians to cross. Other drivers don’t expect this and may either not stop for the pedestrian or hit you from behind. </a:t>
            </a:r>
          </a:p>
        </p:txBody>
      </p:sp>
    </p:spTree>
    <p:extLst>
      <p:ext uri="{BB962C8B-B14F-4D97-AF65-F5344CB8AC3E}">
        <p14:creationId xmlns:p14="http://schemas.microsoft.com/office/powerpoint/2010/main" val="224496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media.ktvu.com/media.ktvu.com/photo/2018/01/12/70_year_old_Berkeley_pedestrian_killed_0_4807620_ver1.0_640_360.jpg"/>
          <p:cNvPicPr/>
          <p:nvPr/>
        </p:nvPicPr>
        <p:blipFill>
          <a:blip r:embed="rId2">
            <a:extLst>
              <a:ext uri="{28A0092B-C50C-407E-A947-70E740481C1C}">
                <a14:useLocalDpi xmlns:a14="http://schemas.microsoft.com/office/drawing/2010/main" val="0"/>
              </a:ext>
            </a:extLst>
          </a:blip>
          <a:srcRect/>
          <a:stretch>
            <a:fillRect/>
          </a:stretch>
        </p:blipFill>
        <p:spPr bwMode="auto">
          <a:xfrm>
            <a:off x="6792687" y="653144"/>
            <a:ext cx="4789714" cy="2471056"/>
          </a:xfrm>
          <a:prstGeom prst="rect">
            <a:avLst/>
          </a:prstGeom>
          <a:noFill/>
          <a:ln>
            <a:noFill/>
          </a:ln>
        </p:spPr>
      </p:pic>
      <p:sp>
        <p:nvSpPr>
          <p:cNvPr id="4" name="Rectangle 3"/>
          <p:cNvSpPr/>
          <p:nvPr/>
        </p:nvSpPr>
        <p:spPr>
          <a:xfrm>
            <a:off x="380192" y="427265"/>
            <a:ext cx="5407379" cy="646331"/>
          </a:xfrm>
          <a:prstGeom prst="rect">
            <a:avLst/>
          </a:prstGeom>
        </p:spPr>
        <p:txBody>
          <a:bodyPr wrap="square">
            <a:spAutoFit/>
          </a:bodyPr>
          <a:lstStyle/>
          <a:p>
            <a:r>
              <a:rPr lang="en-US" sz="3600" dirty="0" smtClean="0">
                <a:solidFill>
                  <a:srgbClr val="7030A0"/>
                </a:solidFill>
                <a:latin typeface="+mj-lt"/>
              </a:rPr>
              <a:t>Applying What We </a:t>
            </a:r>
            <a:r>
              <a:rPr lang="en-US" sz="3600" dirty="0">
                <a:solidFill>
                  <a:srgbClr val="7030A0"/>
                </a:solidFill>
                <a:latin typeface="+mj-lt"/>
              </a:rPr>
              <a:t>K</a:t>
            </a:r>
            <a:r>
              <a:rPr lang="en-US" sz="3600" dirty="0" smtClean="0">
                <a:solidFill>
                  <a:srgbClr val="7030A0"/>
                </a:solidFill>
                <a:latin typeface="+mj-lt"/>
              </a:rPr>
              <a:t>now</a:t>
            </a:r>
            <a:endParaRPr lang="en-US" dirty="0">
              <a:latin typeface="+mj-lt"/>
            </a:endParaRPr>
          </a:p>
        </p:txBody>
      </p:sp>
      <p:sp>
        <p:nvSpPr>
          <p:cNvPr id="5" name="Rectangle 4"/>
          <p:cNvSpPr/>
          <p:nvPr/>
        </p:nvSpPr>
        <p:spPr>
          <a:xfrm>
            <a:off x="769257" y="1240287"/>
            <a:ext cx="5230386" cy="4616648"/>
          </a:xfrm>
          <a:prstGeom prst="rect">
            <a:avLst/>
          </a:prstGeom>
          <a:solidFill>
            <a:schemeClr val="accent2">
              <a:lumMod val="20000"/>
              <a:lumOff val="80000"/>
            </a:schemeClr>
          </a:solidFill>
        </p:spPr>
        <p:txBody>
          <a:bodyPr wrap="square" tIns="91440" rIns="91440" bIns="91440">
            <a:spAutoFit/>
          </a:bodyPr>
          <a:lstStyle/>
          <a:p>
            <a:r>
              <a:rPr lang="en-US" b="1" dirty="0"/>
              <a:t>January 2018: California</a:t>
            </a:r>
          </a:p>
          <a:p>
            <a:endParaRPr lang="en-US" dirty="0"/>
          </a:p>
          <a:p>
            <a:r>
              <a:rPr lang="en-US" dirty="0"/>
              <a:t>A city employee was driving a large sewage maintenance truck that struck a woman who was crossing the street in a crosswalk. </a:t>
            </a:r>
          </a:p>
          <a:p>
            <a:endParaRPr lang="en-US" dirty="0"/>
          </a:p>
          <a:p>
            <a:r>
              <a:rPr lang="en-US" dirty="0"/>
              <a:t>As source said the narrow, often congested streets may have made it difficult to see for both the driver and the pedestrian.</a:t>
            </a:r>
          </a:p>
          <a:p>
            <a:endParaRPr lang="en-US" dirty="0"/>
          </a:p>
          <a:p>
            <a:r>
              <a:rPr lang="en-US" dirty="0"/>
              <a:t>The victim was pronounced dead at the scene. </a:t>
            </a:r>
          </a:p>
          <a:p>
            <a:endParaRPr lang="en-US" dirty="0"/>
          </a:p>
          <a:p>
            <a:r>
              <a:rPr lang="en-US" dirty="0"/>
              <a:t>Witnesses told investigators that the vehicle was going at about 15 mph. The driver of the vehicle is cooperating with investigators. They say there is no indication the driver broke the law.</a:t>
            </a:r>
          </a:p>
        </p:txBody>
      </p:sp>
      <p:sp>
        <p:nvSpPr>
          <p:cNvPr id="6" name="TextBox 5"/>
          <p:cNvSpPr txBox="1"/>
          <p:nvPr/>
        </p:nvSpPr>
        <p:spPr>
          <a:xfrm>
            <a:off x="6792687" y="3465285"/>
            <a:ext cx="4312355" cy="1938992"/>
          </a:xfrm>
          <a:prstGeom prst="rect">
            <a:avLst/>
          </a:prstGeom>
          <a:noFill/>
        </p:spPr>
        <p:txBody>
          <a:bodyPr wrap="square" rtlCol="0">
            <a:spAutoFit/>
          </a:bodyPr>
          <a:lstStyle/>
          <a:p>
            <a:r>
              <a:rPr lang="en-US" sz="2400" b="1" dirty="0" smtClean="0">
                <a:solidFill>
                  <a:schemeClr val="accent1"/>
                </a:solidFill>
              </a:rPr>
              <a:t>What contributed to this crash?</a:t>
            </a:r>
          </a:p>
          <a:p>
            <a:endParaRPr lang="en-US" sz="2400" b="1" dirty="0">
              <a:solidFill>
                <a:schemeClr val="accent1"/>
              </a:solidFill>
            </a:endParaRPr>
          </a:p>
          <a:p>
            <a:r>
              <a:rPr lang="en-US" sz="2400" b="1" dirty="0" smtClean="0">
                <a:solidFill>
                  <a:schemeClr val="accent1"/>
                </a:solidFill>
              </a:rPr>
              <a:t>What could the driver of the truck have done to reduce the chance of a crash?</a:t>
            </a:r>
            <a:endParaRPr lang="en-US" sz="2400" b="1" dirty="0">
              <a:solidFill>
                <a:schemeClr val="accent1"/>
              </a:solidFill>
            </a:endParaRPr>
          </a:p>
        </p:txBody>
      </p:sp>
    </p:spTree>
    <p:extLst>
      <p:ext uri="{BB962C8B-B14F-4D97-AF65-F5344CB8AC3E}">
        <p14:creationId xmlns:p14="http://schemas.microsoft.com/office/powerpoint/2010/main" val="37254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1627" y="599968"/>
            <a:ext cx="11430001"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Two </a:t>
            </a:r>
            <a:r>
              <a:rPr lang="en-US" sz="3600" dirty="0">
                <a:solidFill>
                  <a:srgbClr val="7030A0"/>
                </a:solidFill>
              </a:rPr>
              <a:t>Wheels, Same Road: Driving Safely Around Bicyclists</a:t>
            </a:r>
          </a:p>
        </p:txBody>
      </p:sp>
      <p:sp>
        <p:nvSpPr>
          <p:cNvPr id="3" name="Rectangle 2"/>
          <p:cNvSpPr/>
          <p:nvPr/>
        </p:nvSpPr>
        <p:spPr>
          <a:xfrm>
            <a:off x="5225141" y="1702398"/>
            <a:ext cx="6106887" cy="3139321"/>
          </a:xfrm>
          <a:prstGeom prst="rect">
            <a:avLst/>
          </a:prstGeom>
        </p:spPr>
        <p:txBody>
          <a:bodyPr wrap="square">
            <a:spAutoFit/>
          </a:bodyPr>
          <a:lstStyle/>
          <a:p>
            <a:pPr marL="285750" indent="-28575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Like drivers, cyclists must also follow the regulations for road users.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2000" dirty="0" smtClean="0">
                <a:latin typeface="Calibri" panose="020F0502020204030204" pitchFamily="34" charset="0"/>
                <a:ea typeface="Calibri" panose="020F0502020204030204" pitchFamily="34" charset="0"/>
                <a:cs typeface="Times New Roman" panose="02020603050405020304" pitchFamily="18" charset="0"/>
              </a:rPr>
              <a:t>They </a:t>
            </a:r>
            <a:r>
              <a:rPr lang="en-US" sz="2000" dirty="0">
                <a:latin typeface="Calibri" panose="020F0502020204030204" pitchFamily="34" charset="0"/>
                <a:ea typeface="Calibri" panose="020F0502020204030204" pitchFamily="34" charset="0"/>
                <a:cs typeface="Times New Roman" panose="02020603050405020304" pitchFamily="18" charset="0"/>
              </a:rPr>
              <a:t>are </a:t>
            </a:r>
            <a:r>
              <a:rPr lang="en-US" sz="2000" dirty="0" smtClean="0">
                <a:latin typeface="Calibri" panose="020F0502020204030204" pitchFamily="34" charset="0"/>
                <a:ea typeface="Calibri" panose="020F0502020204030204" pitchFamily="34" charset="0"/>
                <a:cs typeface="Times New Roman" panose="02020603050405020304" pitchFamily="18" charset="0"/>
              </a:rPr>
              <a:t>sometimes not </a:t>
            </a:r>
            <a:r>
              <a:rPr lang="en-US" sz="2000" dirty="0">
                <a:latin typeface="Calibri" panose="020F0502020204030204" pitchFamily="34" charset="0"/>
                <a:ea typeface="Calibri" panose="020F0502020204030204" pitchFamily="34" charset="0"/>
                <a:cs typeface="Times New Roman" panose="02020603050405020304" pitchFamily="18" charset="0"/>
              </a:rPr>
              <a:t>permitted to ride on the sidewalks and are required to use the roadway.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sz="2000" dirty="0" smtClean="0">
                <a:latin typeface="Calibri" panose="020F0502020204030204" pitchFamily="34" charset="0"/>
                <a:ea typeface="Calibri" panose="020F0502020204030204" pitchFamily="34" charset="0"/>
                <a:cs typeface="Times New Roman" panose="02020603050405020304" pitchFamily="18" charset="0"/>
              </a:rPr>
              <a:t>Be </a:t>
            </a:r>
            <a:r>
              <a:rPr lang="en-US" sz="2000" dirty="0">
                <a:latin typeface="Calibri" panose="020F0502020204030204" pitchFamily="34" charset="0"/>
                <a:ea typeface="Calibri" panose="020F0502020204030204" pitchFamily="34" charset="0"/>
                <a:cs typeface="Times New Roman" panose="02020603050405020304" pitchFamily="18" charset="0"/>
              </a:rPr>
              <a:t>prepared for cyclists to take the lane, it’s their right if they need it, as in cases where the shoulder is hazardous or the cyclist is taking a left.</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604964" y="5261263"/>
            <a:ext cx="6768841" cy="400110"/>
          </a:xfrm>
          <a:prstGeom prst="rect">
            <a:avLst/>
          </a:prstGeom>
        </p:spPr>
        <p:txBody>
          <a:bodyPr wrap="none">
            <a:spAutoFit/>
          </a:bodyPr>
          <a:lstStyle/>
          <a:p>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Here are some tips for interacting with bicyclists on the </a:t>
            </a:r>
            <a:r>
              <a:rPr lang="en-US" sz="20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road…</a:t>
            </a:r>
            <a:endPar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Image result for crash close call bicyc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1" y="1853323"/>
            <a:ext cx="4343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2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715" y="1300284"/>
            <a:ext cx="11027228" cy="1333698"/>
          </a:xfrm>
          <a:prstGeom prst="rect">
            <a:avLst/>
          </a:prstGeom>
        </p:spPr>
        <p:txBody>
          <a:bodyPr wrap="square">
            <a:spAutoFit/>
          </a:bodyPr>
          <a:lstStyle/>
          <a:p>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2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Manage your space effectively and don't crowd cyclists particularly as you pass (remember to give 3 </a:t>
            </a:r>
            <a:r>
              <a:rPr lang="en-US" dirty="0" smtClean="0">
                <a:latin typeface="Calibri" panose="020F0502020204030204" pitchFamily="34" charset="0"/>
                <a:ea typeface="Calibri" panose="020F0502020204030204" pitchFamily="34" charset="0"/>
                <a:cs typeface="Times New Roman" panose="02020603050405020304" pitchFamily="18" charset="0"/>
              </a:rPr>
              <a:t>feet!) </a:t>
            </a:r>
          </a:p>
          <a:p>
            <a:pPr marL="285750" marR="0" lvl="0" indent="-285750">
              <a:spcBef>
                <a:spcPts val="0"/>
              </a:spcBef>
              <a:spcAft>
                <a:spcPts val="20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best plan is to wait until you can move way over into the other lane and not pass closely or squeeze them towards the curb or ditch. Be patient, wait to pass until it is safe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89858" y="375420"/>
            <a:ext cx="8763001" cy="646331"/>
          </a:xfrm>
          <a:prstGeom prst="rect">
            <a:avLst/>
          </a:prstGeom>
        </p:spPr>
        <p:txBody>
          <a:bodyPr wrap="square">
            <a:spAutoFit/>
          </a:bodyPr>
          <a:lstStyle/>
          <a:p>
            <a:r>
              <a:rPr lang="en-US" sz="3600" dirty="0">
                <a:solidFill>
                  <a:srgbClr val="7030A0"/>
                </a:solidFill>
                <a:latin typeface="+mj-lt"/>
              </a:rPr>
              <a:t>Driving Safely Around Bicyclists</a:t>
            </a:r>
            <a:endParaRPr lang="en-US" dirty="0">
              <a:latin typeface="+mj-lt"/>
            </a:endParaRPr>
          </a:p>
        </p:txBody>
      </p:sp>
      <p:pic>
        <p:nvPicPr>
          <p:cNvPr id="4" name="Picture 3"/>
          <p:cNvPicPr>
            <a:picLocks noChangeAspect="1"/>
          </p:cNvPicPr>
          <p:nvPr/>
        </p:nvPicPr>
        <p:blipFill>
          <a:blip r:embed="rId3"/>
          <a:stretch>
            <a:fillRect/>
          </a:stretch>
        </p:blipFill>
        <p:spPr>
          <a:xfrm>
            <a:off x="7249293" y="3081828"/>
            <a:ext cx="4612733" cy="3066369"/>
          </a:xfrm>
          <a:prstGeom prst="rect">
            <a:avLst/>
          </a:prstGeom>
        </p:spPr>
      </p:pic>
      <p:sp>
        <p:nvSpPr>
          <p:cNvPr id="5" name="Rectangle 4"/>
          <p:cNvSpPr/>
          <p:nvPr/>
        </p:nvSpPr>
        <p:spPr>
          <a:xfrm>
            <a:off x="598715" y="2912515"/>
            <a:ext cx="6096000" cy="2544286"/>
          </a:xfrm>
          <a:prstGeom prst="rect">
            <a:avLst/>
          </a:prstGeom>
        </p:spPr>
        <p:txBody>
          <a:bodyPr>
            <a:spAutoFit/>
          </a:bodyPr>
          <a:lstStyle/>
          <a:p>
            <a:pPr marL="285750" marR="0" lvl="0" indent="-285750">
              <a:spcBef>
                <a:spcPts val="0"/>
              </a:spcBef>
              <a:spcAft>
                <a:spcPts val="2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Do not honk your horn, this could startle the cyclist and cause erratic behavior.</a:t>
            </a:r>
          </a:p>
          <a:p>
            <a:pPr marL="285750" marR="0" lvl="0" indent="-285750">
              <a:spcBef>
                <a:spcPts val="0"/>
              </a:spcBef>
              <a:spcAft>
                <a:spcPts val="20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Always </a:t>
            </a:r>
            <a:r>
              <a:rPr lang="en-US" dirty="0">
                <a:latin typeface="Calibri" panose="020F0502020204030204" pitchFamily="34" charset="0"/>
                <a:ea typeface="Calibri" panose="020F0502020204030204" pitchFamily="34" charset="0"/>
                <a:cs typeface="Times New Roman" panose="02020603050405020304" pitchFamily="18" charset="0"/>
              </a:rPr>
              <a:t>check your blind spot for cyclists. Be aware of cyclists approaching and passing your truck at intersections – they do not know they are in your blind spot.</a:t>
            </a:r>
          </a:p>
          <a:p>
            <a:pPr marL="285750" marR="0" lvl="0" indent="-285750">
              <a:spcBef>
                <a:spcPts val="0"/>
              </a:spcBef>
              <a:spcAft>
                <a:spcPts val="20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If you have a trailer, they might not know it will not follow behind the truck on a turn.</a:t>
            </a:r>
          </a:p>
        </p:txBody>
      </p:sp>
    </p:spTree>
    <p:extLst>
      <p:ext uri="{BB962C8B-B14F-4D97-AF65-F5344CB8AC3E}">
        <p14:creationId xmlns:p14="http://schemas.microsoft.com/office/powerpoint/2010/main" val="392370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Watch For Me CT</a:t>
            </a:r>
          </a:p>
        </p:txBody>
      </p:sp>
      <p:sp>
        <p:nvSpPr>
          <p:cNvPr id="3" name="Rectangle 2"/>
          <p:cNvSpPr/>
          <p:nvPr/>
        </p:nvSpPr>
        <p:spPr>
          <a:xfrm>
            <a:off x="1097280" y="2409656"/>
            <a:ext cx="10218420" cy="24314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Watch for Me CT is a comprehensive program aimed at </a:t>
            </a:r>
            <a:r>
              <a:rPr kumimoji="0" lang="en-US" sz="3200" b="1" i="0" u="none" strike="noStrike" kern="1200" cap="none" spc="0" normalizeH="0" baseline="0" noProof="0" dirty="0">
                <a:ln>
                  <a:noFill/>
                </a:ln>
                <a:solidFill>
                  <a:srgbClr val="FF9933"/>
                </a:solidFill>
                <a:effectLst/>
                <a:uLnTx/>
                <a:uFillTx/>
                <a:latin typeface="Calibri" panose="020F0502020204030204"/>
                <a:ea typeface="+mn-ea"/>
                <a:cs typeface="+mn-cs"/>
              </a:rPr>
              <a:t>reducing the number of injuries and fatalities </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as a result of traffic </a:t>
            </a:r>
            <a:r>
              <a:rPr kumimoji="0" lang="en-US" sz="3200" b="1" i="0" u="none" strike="noStrike" kern="1200" cap="none" spc="0" normalizeH="0" baseline="0" noProof="0" dirty="0">
                <a:ln>
                  <a:noFill/>
                </a:ln>
                <a:solidFill>
                  <a:srgbClr val="FF9933"/>
                </a:solidFill>
                <a:effectLst/>
                <a:uLnTx/>
                <a:uFillTx/>
                <a:latin typeface="Calibri" panose="020F0502020204030204"/>
                <a:ea typeface="+mn-ea"/>
                <a:cs typeface="+mn-cs"/>
              </a:rPr>
              <a:t>crashes involving pedestrians and bicyclists </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in Connecticut. </a:t>
            </a:r>
            <a:endParaRPr kumimoji="0" lang="en-US" sz="32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125" y="5513387"/>
            <a:ext cx="1809750" cy="657225"/>
          </a:xfrm>
          <a:prstGeom prst="rect">
            <a:avLst/>
          </a:prstGeom>
        </p:spPr>
      </p:pic>
    </p:spTree>
    <p:extLst>
      <p:ext uri="{BB962C8B-B14F-4D97-AF65-F5344CB8AC3E}">
        <p14:creationId xmlns:p14="http://schemas.microsoft.com/office/powerpoint/2010/main" val="1624985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434" y="1279719"/>
            <a:ext cx="6096000" cy="369332"/>
          </a:xfrm>
          <a:prstGeom prst="rect">
            <a:avLst/>
          </a:prstGeom>
        </p:spPr>
        <p:txBody>
          <a:bodyPr>
            <a:spAutoFit/>
          </a:bodyPr>
          <a:lstStyle/>
          <a:p>
            <a:endParaRPr lang="en-US" dirty="0"/>
          </a:p>
        </p:txBody>
      </p:sp>
      <p:sp>
        <p:nvSpPr>
          <p:cNvPr id="4" name="Rectangle 3"/>
          <p:cNvSpPr/>
          <p:nvPr/>
        </p:nvSpPr>
        <p:spPr>
          <a:xfrm>
            <a:off x="380192" y="427265"/>
            <a:ext cx="5407379" cy="646331"/>
          </a:xfrm>
          <a:prstGeom prst="rect">
            <a:avLst/>
          </a:prstGeom>
        </p:spPr>
        <p:txBody>
          <a:bodyPr wrap="square">
            <a:spAutoFit/>
          </a:bodyPr>
          <a:lstStyle/>
          <a:p>
            <a:r>
              <a:rPr lang="en-US" sz="3600" dirty="0" smtClean="0">
                <a:solidFill>
                  <a:srgbClr val="7030A0"/>
                </a:solidFill>
                <a:latin typeface="+mj-lt"/>
              </a:rPr>
              <a:t>Applying What We </a:t>
            </a:r>
            <a:r>
              <a:rPr lang="en-US" sz="3600" dirty="0">
                <a:solidFill>
                  <a:srgbClr val="7030A0"/>
                </a:solidFill>
                <a:latin typeface="+mj-lt"/>
              </a:rPr>
              <a:t>K</a:t>
            </a:r>
            <a:r>
              <a:rPr lang="en-US" sz="3600" dirty="0" smtClean="0">
                <a:solidFill>
                  <a:srgbClr val="7030A0"/>
                </a:solidFill>
                <a:latin typeface="+mj-lt"/>
              </a:rPr>
              <a:t>now</a:t>
            </a:r>
            <a:endParaRPr lang="en-US" dirty="0">
              <a:latin typeface="+mj-lt"/>
            </a:endParaRPr>
          </a:p>
        </p:txBody>
      </p:sp>
      <p:sp>
        <p:nvSpPr>
          <p:cNvPr id="5" name="TextBox 4"/>
          <p:cNvSpPr txBox="1"/>
          <p:nvPr/>
        </p:nvSpPr>
        <p:spPr>
          <a:xfrm>
            <a:off x="7088163" y="3476171"/>
            <a:ext cx="4312355" cy="1938992"/>
          </a:xfrm>
          <a:prstGeom prst="rect">
            <a:avLst/>
          </a:prstGeom>
          <a:noFill/>
        </p:spPr>
        <p:txBody>
          <a:bodyPr wrap="square" rtlCol="0">
            <a:spAutoFit/>
          </a:bodyPr>
          <a:lstStyle/>
          <a:p>
            <a:r>
              <a:rPr lang="en-US" sz="2400" b="1" dirty="0" smtClean="0">
                <a:solidFill>
                  <a:schemeClr val="accent1"/>
                </a:solidFill>
              </a:rPr>
              <a:t>What contributed to this crash?</a:t>
            </a:r>
          </a:p>
          <a:p>
            <a:endParaRPr lang="en-US" sz="2400" b="1" dirty="0">
              <a:solidFill>
                <a:schemeClr val="accent1"/>
              </a:solidFill>
            </a:endParaRPr>
          </a:p>
          <a:p>
            <a:r>
              <a:rPr lang="en-US" sz="2400" b="1" dirty="0" smtClean="0">
                <a:solidFill>
                  <a:schemeClr val="accent1"/>
                </a:solidFill>
              </a:rPr>
              <a:t>What could the driver of the truck have done to reduce the chance of a crash?</a:t>
            </a:r>
            <a:endParaRPr lang="en-US" sz="2400" b="1" dirty="0">
              <a:solidFill>
                <a:schemeClr val="accent1"/>
              </a:solidFill>
            </a:endParaRPr>
          </a:p>
        </p:txBody>
      </p:sp>
      <p:sp>
        <p:nvSpPr>
          <p:cNvPr id="6" name="Rectangle 5"/>
          <p:cNvSpPr/>
          <p:nvPr/>
        </p:nvSpPr>
        <p:spPr>
          <a:xfrm>
            <a:off x="468687" y="1279719"/>
            <a:ext cx="6276410" cy="4678204"/>
          </a:xfrm>
          <a:prstGeom prst="rect">
            <a:avLst/>
          </a:prstGeom>
          <a:solidFill>
            <a:schemeClr val="accent2">
              <a:lumMod val="20000"/>
              <a:lumOff val="80000"/>
            </a:schemeClr>
          </a:solidFill>
        </p:spPr>
        <p:txBody>
          <a:bodyPr wrap="square" tIns="91440" rIns="91440" bIns="91440">
            <a:spAutoFit/>
          </a:bodyPr>
          <a:lstStyle/>
          <a:p>
            <a:r>
              <a:rPr lang="en-US" b="1" dirty="0"/>
              <a:t>November 2017: Pennsylvania </a:t>
            </a:r>
          </a:p>
          <a:p>
            <a:endParaRPr lang="en-US" dirty="0"/>
          </a:p>
          <a:p>
            <a:r>
              <a:rPr lang="en-US" sz="1600" dirty="0"/>
              <a:t>Philadelphia police have identified the bicyclist who was killed when she was hit by a trash truck in Center City. </a:t>
            </a:r>
          </a:p>
          <a:p>
            <a:endParaRPr lang="en-US" sz="1600" dirty="0"/>
          </a:p>
          <a:p>
            <a:r>
              <a:rPr lang="en-US" sz="1600" dirty="0"/>
              <a:t>The victim is a 24-year-old Emily </a:t>
            </a:r>
            <a:r>
              <a:rPr lang="en-US" sz="1600" dirty="0" err="1" smtClean="0"/>
              <a:t>Fredricks</a:t>
            </a:r>
            <a:r>
              <a:rPr lang="en-US" sz="1600" dirty="0" smtClean="0"/>
              <a:t>. </a:t>
            </a:r>
            <a:r>
              <a:rPr lang="en-US" sz="1600" dirty="0" err="1" smtClean="0"/>
              <a:t>Fredricks</a:t>
            </a:r>
            <a:r>
              <a:rPr lang="en-US" sz="1600" dirty="0" smtClean="0"/>
              <a:t> </a:t>
            </a:r>
            <a:r>
              <a:rPr lang="en-US" sz="1600" dirty="0"/>
              <a:t>was struck by a </a:t>
            </a:r>
            <a:r>
              <a:rPr lang="en-US" sz="1600" dirty="0" smtClean="0"/>
              <a:t>garbage </a:t>
            </a:r>
            <a:r>
              <a:rPr lang="en-US" sz="1600" dirty="0"/>
              <a:t>truck turning right </a:t>
            </a:r>
            <a:r>
              <a:rPr lang="en-US" sz="1600" dirty="0" smtClean="0"/>
              <a:t>during </a:t>
            </a:r>
            <a:r>
              <a:rPr lang="en-US" sz="1600" dirty="0"/>
              <a:t>an early morning commute on Nov. 28.</a:t>
            </a:r>
          </a:p>
          <a:p>
            <a:endParaRPr lang="en-US" sz="1600" dirty="0" smtClean="0"/>
          </a:p>
          <a:p>
            <a:r>
              <a:rPr lang="en-US" sz="1600" dirty="0" smtClean="0"/>
              <a:t>Investigators </a:t>
            </a:r>
            <a:r>
              <a:rPr lang="en-US" sz="1600" dirty="0"/>
              <a:t>say the victim was lawfully traveling in the bike lane when she was </a:t>
            </a:r>
            <a:r>
              <a:rPr lang="en-US" sz="1600" dirty="0" smtClean="0"/>
              <a:t>struck. Officials </a:t>
            </a:r>
            <a:r>
              <a:rPr lang="en-US" sz="1600" dirty="0"/>
              <a:t>say </a:t>
            </a:r>
            <a:r>
              <a:rPr lang="en-US" sz="1600" dirty="0" smtClean="0"/>
              <a:t>the driver </a:t>
            </a:r>
            <a:r>
              <a:rPr lang="en-US" sz="1600" dirty="0"/>
              <a:t>was wearing earbuds and looking down at paperwork when he struck </a:t>
            </a:r>
            <a:r>
              <a:rPr lang="en-US" sz="1600" dirty="0" err="1"/>
              <a:t>Fredricks</a:t>
            </a:r>
            <a:r>
              <a:rPr lang="en-US" sz="1600" dirty="0" smtClean="0"/>
              <a:t>.</a:t>
            </a:r>
          </a:p>
          <a:p>
            <a:endParaRPr lang="en-US" sz="1600" dirty="0" smtClean="0"/>
          </a:p>
          <a:p>
            <a:r>
              <a:rPr lang="en-US" sz="1600" dirty="0" smtClean="0"/>
              <a:t>“</a:t>
            </a:r>
            <a:r>
              <a:rPr lang="en-US" sz="1600" dirty="0"/>
              <a:t>The internal cab video that we have showed, he didn’t check the mirrors immediately before the turn or even during the turn — he actually glanced down at a piece of paper or documents on a console, that was one. Two, he didn’t use his turn signal. Three, he didn’t yield to the bike lane that was alongside of him on the right hand side,” </a:t>
            </a:r>
            <a:r>
              <a:rPr lang="en-US" sz="1600" dirty="0" smtClean="0"/>
              <a:t>explained a Homicide </a:t>
            </a:r>
            <a:r>
              <a:rPr lang="en-US" sz="1600" dirty="0"/>
              <a:t>Unit </a:t>
            </a:r>
            <a:r>
              <a:rPr lang="en-US" sz="1600" dirty="0" smtClean="0"/>
              <a:t>supervisor.</a:t>
            </a:r>
            <a:endParaRPr lang="en-US" sz="1600" dirty="0"/>
          </a:p>
        </p:txBody>
      </p:sp>
      <p:pic>
        <p:nvPicPr>
          <p:cNvPr id="1026" name="Picture 2" descr="https://philadelphia.cbslocal.com/wp-content/uploads/sites/15116066/2018/09/emily-frederick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600" y="572854"/>
            <a:ext cx="4432918" cy="24935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946588" y="3066371"/>
            <a:ext cx="1231427" cy="307777"/>
          </a:xfrm>
          <a:prstGeom prst="rect">
            <a:avLst/>
          </a:prstGeom>
        </p:spPr>
        <p:txBody>
          <a:bodyPr wrap="none">
            <a:spAutoFit/>
          </a:bodyPr>
          <a:lstStyle/>
          <a:p>
            <a:r>
              <a:rPr lang="en-US" sz="1400" dirty="0">
                <a:solidFill>
                  <a:srgbClr val="808080"/>
                </a:solidFill>
                <a:latin typeface="Lato"/>
              </a:rPr>
              <a:t>Credit: CBS3</a:t>
            </a:r>
            <a:endParaRPr lang="en-US" sz="1400" dirty="0"/>
          </a:p>
        </p:txBody>
      </p:sp>
    </p:spTree>
    <p:extLst>
      <p:ext uri="{BB962C8B-B14F-4D97-AF65-F5344CB8AC3E}">
        <p14:creationId xmlns:p14="http://schemas.microsoft.com/office/powerpoint/2010/main" val="1272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475941"/>
            <a:ext cx="11430001"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7030A0"/>
                </a:solidFill>
              </a:rPr>
              <a:t>Walk This Way: Keep Yourself and Your Family Safe </a:t>
            </a:r>
          </a:p>
        </p:txBody>
      </p:sp>
      <p:sp>
        <p:nvSpPr>
          <p:cNvPr id="3" name="Rectangle 2"/>
          <p:cNvSpPr/>
          <p:nvPr/>
        </p:nvSpPr>
        <p:spPr>
          <a:xfrm>
            <a:off x="598715" y="1250914"/>
            <a:ext cx="7619999" cy="3362459"/>
          </a:xfrm>
          <a:prstGeom prst="rect">
            <a:avLst/>
          </a:prstGeom>
        </p:spPr>
        <p:txBody>
          <a:bodyPr wrap="square">
            <a:spAutoFit/>
          </a:bodyPr>
          <a:lstStyle/>
          <a:p>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The quick and dirty</a:t>
            </a:r>
            <a:r>
              <a:rPr lang="en-US"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Teach your kids pedestrian safety from a young age and be a good example for </a:t>
            </a:r>
            <a:r>
              <a:rPr lang="en-US" dirty="0" smtClean="0">
                <a:latin typeface="Calibri" panose="020F0502020204030204" pitchFamily="34" charset="0"/>
                <a:ea typeface="Calibri" panose="020F0502020204030204" pitchFamily="34" charset="0"/>
                <a:cs typeface="Times New Roman" panose="02020603050405020304" pitchFamily="18" charset="0"/>
              </a:rPr>
              <a:t>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Use the </a:t>
            </a:r>
            <a:r>
              <a:rPr lang="en-US" dirty="0" smtClean="0">
                <a:latin typeface="Calibri" panose="020F0502020204030204" pitchFamily="34" charset="0"/>
                <a:ea typeface="Calibri" panose="020F0502020204030204" pitchFamily="34" charset="0"/>
                <a:cs typeface="Times New Roman" panose="02020603050405020304" pitchFamily="18" charset="0"/>
              </a:rPr>
              <a:t>crosswalk. If there is no crosswalk, yield to vehicles.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Look both ways before </a:t>
            </a:r>
            <a:r>
              <a:rPr lang="en-US" dirty="0" smtClean="0">
                <a:latin typeface="Calibri" panose="020F0502020204030204" pitchFamily="34" charset="0"/>
                <a:ea typeface="Calibri" panose="020F0502020204030204" pitchFamily="34" charset="0"/>
                <a:cs typeface="Times New Roman" panose="02020603050405020304" pitchFamily="18" charset="0"/>
              </a:rPr>
              <a:t>crossing.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If sidewalks are not available, walk on the </a:t>
            </a:r>
            <a:r>
              <a:rPr lang="en-US" dirty="0" smtClean="0">
                <a:latin typeface="Calibri" panose="020F0502020204030204" pitchFamily="34" charset="0"/>
                <a:ea typeface="Calibri" panose="020F0502020204030204" pitchFamily="34" charset="0"/>
                <a:cs typeface="Times New Roman" panose="02020603050405020304" pitchFamily="18" charset="0"/>
              </a:rPr>
              <a:t>left (facing traffic) along </a:t>
            </a:r>
            <a:r>
              <a:rPr lang="en-US" dirty="0">
                <a:latin typeface="Calibri" panose="020F0502020204030204" pitchFamily="34" charset="0"/>
                <a:ea typeface="Calibri" panose="020F0502020204030204" pitchFamily="34" charset="0"/>
                <a:cs typeface="Times New Roman" panose="02020603050405020304" pitchFamily="18" charset="0"/>
              </a:rPr>
              <a:t>the left shoulder as far as </a:t>
            </a:r>
            <a:r>
              <a:rPr lang="en-US" dirty="0" smtClean="0">
                <a:latin typeface="Calibri" panose="020F0502020204030204" pitchFamily="34" charset="0"/>
                <a:ea typeface="Calibri" panose="020F0502020204030204" pitchFamily="34" charset="0"/>
                <a:cs typeface="Times New Roman" panose="02020603050405020304" pitchFamily="18" charset="0"/>
              </a:rPr>
              <a:t>possible.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Wear light </a:t>
            </a:r>
            <a:r>
              <a:rPr lang="en-US" dirty="0" smtClean="0">
                <a:latin typeface="Calibri" panose="020F0502020204030204" pitchFamily="34" charset="0"/>
                <a:ea typeface="Calibri" panose="020F0502020204030204" pitchFamily="34" charset="0"/>
                <a:cs typeface="Times New Roman" panose="02020603050405020304" pitchFamily="18" charset="0"/>
              </a:rPr>
              <a:t>colored or reflective </a:t>
            </a:r>
            <a:r>
              <a:rPr lang="en-US" dirty="0">
                <a:latin typeface="Calibri" panose="020F0502020204030204" pitchFamily="34" charset="0"/>
                <a:ea typeface="Calibri" panose="020F0502020204030204" pitchFamily="34" charset="0"/>
                <a:cs typeface="Times New Roman" panose="02020603050405020304" pitchFamily="18" charset="0"/>
              </a:rPr>
              <a:t>clothing </a:t>
            </a:r>
            <a:r>
              <a:rPr lang="en-US" dirty="0" smtClean="0">
                <a:latin typeface="Calibri" panose="020F0502020204030204" pitchFamily="34" charset="0"/>
                <a:ea typeface="Calibri" panose="020F0502020204030204" pitchFamily="34" charset="0"/>
                <a:cs typeface="Times New Roman" panose="02020603050405020304" pitchFamily="18" charset="0"/>
              </a:rPr>
              <a:t>or use lights when walking or biking </a:t>
            </a:r>
            <a:r>
              <a:rPr lang="en-US" dirty="0">
                <a:latin typeface="Calibri" panose="020F0502020204030204" pitchFamily="34" charset="0"/>
                <a:ea typeface="Calibri" panose="020F0502020204030204" pitchFamily="34" charset="0"/>
                <a:cs typeface="Times New Roman" panose="02020603050405020304" pitchFamily="18" charset="0"/>
              </a:rPr>
              <a:t>at dusk or </a:t>
            </a:r>
            <a:r>
              <a:rPr lang="en-US" dirty="0" smtClean="0">
                <a:latin typeface="Calibri" panose="020F0502020204030204" pitchFamily="34" charset="0"/>
                <a:ea typeface="Calibri" panose="020F0502020204030204" pitchFamily="34" charset="0"/>
                <a:cs typeface="Times New Roman" panose="02020603050405020304" pitchFamily="18" charset="0"/>
              </a:rPr>
              <a:t>night.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294914" y="1515911"/>
            <a:ext cx="3799559" cy="2631547"/>
          </a:xfrm>
          <a:prstGeom prst="rect">
            <a:avLst/>
          </a:prstGeom>
        </p:spPr>
      </p:pic>
      <p:sp>
        <p:nvSpPr>
          <p:cNvPr id="4" name="Rectangle 3"/>
          <p:cNvSpPr/>
          <p:nvPr/>
        </p:nvSpPr>
        <p:spPr>
          <a:xfrm>
            <a:off x="522515" y="4704597"/>
            <a:ext cx="11081656" cy="646331"/>
          </a:xfrm>
          <a:prstGeom prst="rect">
            <a:avLst/>
          </a:prstGeom>
        </p:spPr>
        <p:txBody>
          <a:bodyPr wrap="square">
            <a:spAutoFit/>
          </a:bodyPr>
          <a:lstStyle/>
          <a:p>
            <a:pPr marL="285750" marR="0" lvl="0" indent="-285750">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When cycling, wear a helmet, ride on the right with traffic, signal turns, and obey all traffic signals including red lights and stop signs.</a:t>
            </a:r>
          </a:p>
        </p:txBody>
      </p:sp>
      <p:sp>
        <p:nvSpPr>
          <p:cNvPr id="6" name="Rectangle 5"/>
          <p:cNvSpPr/>
          <p:nvPr/>
        </p:nvSpPr>
        <p:spPr>
          <a:xfrm>
            <a:off x="522515" y="5442152"/>
            <a:ext cx="9231085" cy="646331"/>
          </a:xfrm>
          <a:prstGeom prst="rect">
            <a:avLst/>
          </a:prstGeom>
        </p:spPr>
        <p:txBody>
          <a:bodyPr wrap="square">
            <a:spAutoFit/>
          </a:bodyPr>
          <a:lstStyle/>
          <a:p>
            <a:pPr marL="285750" marR="0" lvl="0" indent="-285750">
              <a:spcBef>
                <a:spcPts val="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If you work near moving vehicles of any type on or off the highway, wear your Personal Protective Equipment (PPE) and avoid turning your back on moving vehicles.</a:t>
            </a:r>
          </a:p>
        </p:txBody>
      </p:sp>
    </p:spTree>
    <p:extLst>
      <p:ext uri="{BB962C8B-B14F-4D97-AF65-F5344CB8AC3E}">
        <p14:creationId xmlns:p14="http://schemas.microsoft.com/office/powerpoint/2010/main" val="935915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572" y="1696722"/>
            <a:ext cx="9492341" cy="1938992"/>
          </a:xfrm>
          <a:prstGeom prst="rect">
            <a:avLst/>
          </a:prstGeom>
        </p:spPr>
        <p:txBody>
          <a:bodyPr wrap="square">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This week, look for pedestrians and bicyclists and make sure that you yield when required to.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smtClean="0">
                <a:latin typeface="Calibri" panose="020F0502020204030204" pitchFamily="34" charset="0"/>
                <a:ea typeface="Calibri" panose="020F0502020204030204" pitchFamily="34" charset="0"/>
                <a:cs typeface="Times New Roman" panose="02020603050405020304" pitchFamily="18" charset="0"/>
              </a:rPr>
              <a:t>Notice </a:t>
            </a:r>
            <a:r>
              <a:rPr lang="en-US" sz="2400" dirty="0">
                <a:latin typeface="Calibri" panose="020F0502020204030204" pitchFamily="34" charset="0"/>
                <a:ea typeface="Calibri" panose="020F0502020204030204" pitchFamily="34" charset="0"/>
                <a:cs typeface="Times New Roman" panose="02020603050405020304" pitchFamily="18" charset="0"/>
              </a:rPr>
              <a:t>how many close calls there are between vehicles and pedestrians/cyclists and make sure that you are not one of them.</a:t>
            </a:r>
          </a:p>
        </p:txBody>
      </p:sp>
      <p:sp>
        <p:nvSpPr>
          <p:cNvPr id="3" name="Title 1"/>
          <p:cNvSpPr txBox="1">
            <a:spLocks/>
          </p:cNvSpPr>
          <p:nvPr/>
        </p:nvSpPr>
        <p:spPr>
          <a:xfrm>
            <a:off x="4278084" y="737199"/>
            <a:ext cx="4071258"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solidFill>
                  <a:srgbClr val="7030A0"/>
                </a:solidFill>
              </a:rPr>
              <a:t>Practical Challenge: </a:t>
            </a:r>
          </a:p>
        </p:txBody>
      </p:sp>
      <p:pic>
        <p:nvPicPr>
          <p:cNvPr id="4" name="Picture 3"/>
          <p:cNvPicPr>
            <a:picLocks noChangeAspect="1"/>
          </p:cNvPicPr>
          <p:nvPr/>
        </p:nvPicPr>
        <p:blipFill>
          <a:blip r:embed="rId3"/>
          <a:stretch>
            <a:fillRect/>
          </a:stretch>
        </p:blipFill>
        <p:spPr>
          <a:xfrm>
            <a:off x="4550226" y="3888920"/>
            <a:ext cx="3156857" cy="2407564"/>
          </a:xfrm>
          <a:prstGeom prst="rect">
            <a:avLst/>
          </a:prstGeom>
        </p:spPr>
      </p:pic>
    </p:spTree>
    <p:extLst>
      <p:ext uri="{BB962C8B-B14F-4D97-AF65-F5344CB8AC3E}">
        <p14:creationId xmlns:p14="http://schemas.microsoft.com/office/powerpoint/2010/main" val="128653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Questions?</a:t>
            </a:r>
            <a:endParaRPr lang="en-US" dirty="0">
              <a:solidFill>
                <a:srgbClr val="7030A0"/>
              </a:solidFill>
            </a:endParaRPr>
          </a:p>
        </p:txBody>
      </p:sp>
      <p:sp>
        <p:nvSpPr>
          <p:cNvPr id="3" name="TextBox 2"/>
          <p:cNvSpPr txBox="1"/>
          <p:nvPr/>
        </p:nvSpPr>
        <p:spPr>
          <a:xfrm>
            <a:off x="1203960" y="3399056"/>
            <a:ext cx="100584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libri" panose="020F0502020204030204"/>
                <a:ea typeface="+mn-ea"/>
                <a:cs typeface="+mn-cs"/>
              </a:rPr>
              <a:t>www.WatchForMeCT.org</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Box 3"/>
          <p:cNvSpPr txBox="1"/>
          <p:nvPr/>
        </p:nvSpPr>
        <p:spPr>
          <a:xfrm>
            <a:off x="1097280" y="4502150"/>
            <a:ext cx="10058400" cy="178510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Calibri" panose="020F0502020204030204"/>
                <a:ea typeface="+mn-ea"/>
                <a:cs typeface="+mn-cs"/>
              </a:rPr>
              <a:t>Amy Watkins, MPH</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Calibri" panose="020F0502020204030204"/>
                <a:ea typeface="+mn-ea"/>
                <a:cs typeface="+mn-cs"/>
              </a:rPr>
              <a:t>Program Coordinator, Watch for Me CT</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mn-ea"/>
                <a:cs typeface="+mn-cs"/>
              </a:rPr>
              <a:t>Connecticut Injury Prevention Center, Connecticut Children's Medical Center</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Calibri" panose="020F0502020204030204"/>
                <a:ea typeface="+mn-ea"/>
                <a:cs typeface="+mn-cs"/>
              </a:rPr>
              <a:t>860.837.5344</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Calibri" panose="020F0502020204030204"/>
                <a:ea typeface="+mn-ea"/>
                <a:cs typeface="+mn-cs"/>
              </a:rPr>
              <a:t>awatkins01@connecticutchildrens.org</a:t>
            </a:r>
            <a:endParaRPr kumimoji="0" lang="en-US"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105" y="5538787"/>
            <a:ext cx="1809750" cy="657225"/>
          </a:xfrm>
          <a:prstGeom prst="rect">
            <a:avLst/>
          </a:prstGeom>
        </p:spPr>
      </p:pic>
      <p:sp>
        <p:nvSpPr>
          <p:cNvPr id="6" name="Rectangle 5"/>
          <p:cNvSpPr/>
          <p:nvPr/>
        </p:nvSpPr>
        <p:spPr>
          <a:xfrm>
            <a:off x="1203960" y="2205826"/>
            <a:ext cx="10180320" cy="923330"/>
          </a:xfrm>
          <a:prstGeom prst="rect">
            <a:avLst/>
          </a:prstGeom>
        </p:spPr>
        <p:txBody>
          <a:bodyPr wrap="square">
            <a:spAutoFit/>
          </a:bodyPr>
          <a:lstStyle/>
          <a:p>
            <a:pPr algn="ct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Special thanks to Thomas J. Roy, P.E., Director of Public Works, Town of Simsbury and George </a:t>
            </a:r>
            <a:r>
              <a:rPr lang="en-US" i="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Tammaro</a:t>
            </a:r>
            <a:r>
              <a:rPr lang="en-US"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Risk Management Services Manager, Connecticut </a:t>
            </a:r>
            <a:r>
              <a:rPr lang="en-US"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Interlocal</a:t>
            </a: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Risk Management Agency.</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48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In Connecticut</a:t>
            </a:r>
            <a:endParaRPr lang="en-US" dirty="0">
              <a:solidFill>
                <a:srgbClr val="7030A0"/>
              </a:solidFill>
            </a:endParaRPr>
          </a:p>
        </p:txBody>
      </p:sp>
      <p:sp>
        <p:nvSpPr>
          <p:cNvPr id="4" name="TextBox 3"/>
          <p:cNvSpPr txBox="1"/>
          <p:nvPr/>
        </p:nvSpPr>
        <p:spPr>
          <a:xfrm>
            <a:off x="1342417" y="1494470"/>
            <a:ext cx="8988357" cy="45550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FF9933">
                  <a:lumMod val="75000"/>
                </a:srgbClr>
              </a:buClr>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FF9933">
                  <a:lumMod val="75000"/>
                </a:srgbClr>
              </a:buClr>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Connecticut, </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around </a:t>
            </a:r>
            <a:r>
              <a:rPr kumimoji="0" lang="en-US" sz="2400" b="1" i="0" u="none" strike="noStrike" kern="1200" cap="none" spc="0" normalizeH="0" baseline="0" noProof="0" dirty="0" smtClean="0">
                <a:ln>
                  <a:noFill/>
                </a:ln>
                <a:solidFill>
                  <a:srgbClr val="FF9933">
                    <a:lumMod val="75000"/>
                  </a:srgbClr>
                </a:solidFill>
                <a:effectLst/>
                <a:uLnTx/>
                <a:uFillTx/>
                <a:latin typeface="Calibri" panose="020F0502020204030204"/>
                <a:ea typeface="+mn-ea"/>
                <a:cs typeface="+mn-cs"/>
              </a:rPr>
              <a:t>1,500 </a:t>
            </a:r>
            <a:r>
              <a:rPr kumimoji="0" lang="en-US" sz="2400" b="1" i="0" u="none" strike="noStrike" kern="1200" cap="none" spc="0" normalizeH="0" baseline="0" noProof="0" dirty="0">
                <a:ln>
                  <a:noFill/>
                </a:ln>
                <a:solidFill>
                  <a:srgbClr val="FF9933">
                    <a:lumMod val="75000"/>
                  </a:srgbClr>
                </a:solidFill>
                <a:effectLst/>
                <a:uLnTx/>
                <a:uFillTx/>
                <a:latin typeface="Calibri" panose="020F0502020204030204"/>
                <a:ea typeface="+mn-ea"/>
                <a:cs typeface="+mn-cs"/>
              </a:rPr>
              <a:t>pedestrians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9933">
                    <a:lumMod val="75000"/>
                  </a:srgbClr>
                </a:solidFill>
                <a:effectLst/>
                <a:uLnTx/>
                <a:uFillTx/>
                <a:latin typeface="Calibri" panose="020F0502020204030204"/>
                <a:ea typeface="+mn-ea"/>
                <a:cs typeface="+mn-cs"/>
              </a:rPr>
              <a:t>and 550 bicyclists are hit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by cars each year. </a:t>
            </a: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rgbClr val="FF9933">
                  <a:lumMod val="75000"/>
                </a:srgbClr>
              </a:buClr>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
                <a:srgbClr val="FF9933">
                  <a:lumMod val="75000"/>
                </a:srgbClr>
              </a:buClr>
              <a:buSzTx/>
              <a:buFont typeface="Wingdings" panose="05000000000000000000" pitchFamily="2" charset="2"/>
              <a:buChar char="v"/>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Of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those, about </a:t>
            </a: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rPr>
              <a:t>60 pedestrians and 5 bicyclists die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due to their injuries.  </a:t>
            </a:r>
          </a:p>
          <a:p>
            <a:pPr marL="342900" marR="0" lvl="0" indent="-342900" algn="l" defTabSz="457200" rtl="0" eaLnBrk="1" fontAlgn="auto" latinLnBrk="0" hangingPunct="1">
              <a:lnSpc>
                <a:spcPct val="100000"/>
              </a:lnSpc>
              <a:spcBef>
                <a:spcPts val="0"/>
              </a:spcBef>
              <a:spcAft>
                <a:spcPts val="0"/>
              </a:spcAft>
              <a:buClr>
                <a:srgbClr val="FF9933">
                  <a:lumMod val="75000"/>
                </a:srgbClr>
              </a:buClr>
              <a:buSzTx/>
              <a:buFont typeface="Wingdings" panose="05000000000000000000" pitchFamily="2" charset="2"/>
              <a:buChar char="v"/>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
                <a:srgbClr val="FF9933">
                  <a:lumMod val="75000"/>
                </a:srgbClr>
              </a:buClr>
              <a:buSzTx/>
              <a:buFont typeface="Wingdings" panose="05000000000000000000" pitchFamily="2" charset="2"/>
              <a:buChar char="v"/>
              <a:tabLst/>
              <a:defRPr/>
            </a:pPr>
            <a:endParaRPr kumimoji="0" lang="en-US" sz="28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
                <a:srgbClr val="FF9933">
                  <a:lumMod val="75000"/>
                </a:srgbClr>
              </a:buClr>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
                <a:srgbClr val="FF9933">
                  <a:lumMod val="75000"/>
                </a:srgbClr>
              </a:buClr>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rgbClr val="FF9933">
                  <a:lumMod val="75000"/>
                </a:srgbClr>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a:srcRect l="6771" t="46485" r="7084" b="43619"/>
          <a:stretch/>
        </p:blipFill>
        <p:spPr>
          <a:xfrm>
            <a:off x="0" y="4295554"/>
            <a:ext cx="12161253" cy="1117600"/>
          </a:xfrm>
          <a:prstGeom prst="rect">
            <a:avLst/>
          </a:prstGeom>
        </p:spPr>
      </p:pic>
    </p:spTree>
    <p:extLst>
      <p:ext uri="{BB962C8B-B14F-4D97-AF65-F5344CB8AC3E}">
        <p14:creationId xmlns:p14="http://schemas.microsoft.com/office/powerpoint/2010/main" val="302049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0979" y="1185118"/>
            <a:ext cx="10976346" cy="369332"/>
          </a:xfrm>
          <a:prstGeom prst="rect">
            <a:avLst/>
          </a:prstGeom>
          <a:noFill/>
        </p:spPr>
        <p:txBody>
          <a:bodyPr wrap="square" rtlCol="0">
            <a:spAutoFit/>
          </a:bodyPr>
          <a:lstStyle/>
          <a:p>
            <a:r>
              <a:rPr lang="en-US" b="1" dirty="0">
                <a:solidFill>
                  <a:schemeClr val="accent1"/>
                </a:solidFill>
              </a:rPr>
              <a:t>Q: </a:t>
            </a:r>
            <a:r>
              <a:rPr lang="en-US" b="1" dirty="0" smtClean="0">
                <a:solidFill>
                  <a:schemeClr val="accent1"/>
                </a:solidFill>
              </a:rPr>
              <a:t>What is the most dangerous time of the day for pedestrians</a:t>
            </a:r>
            <a:r>
              <a:rPr lang="en-US" b="1" dirty="0">
                <a:solidFill>
                  <a:schemeClr val="accent1"/>
                </a:solidFill>
              </a:rPr>
              <a:t>?</a:t>
            </a:r>
          </a:p>
        </p:txBody>
      </p:sp>
      <p:sp>
        <p:nvSpPr>
          <p:cNvPr id="6" name="TextBox 5"/>
          <p:cNvSpPr txBox="1"/>
          <p:nvPr/>
        </p:nvSpPr>
        <p:spPr>
          <a:xfrm>
            <a:off x="390979" y="310358"/>
            <a:ext cx="9798050" cy="646331"/>
          </a:xfrm>
          <a:prstGeom prst="rect">
            <a:avLst/>
          </a:prstGeom>
          <a:noFill/>
        </p:spPr>
        <p:txBody>
          <a:bodyPr wrap="square" rtlCol="0">
            <a:spAutoFit/>
          </a:bodyPr>
          <a:lstStyle/>
          <a:p>
            <a:pPr lvl="0" defTabSz="457200">
              <a:defRPr/>
            </a:pPr>
            <a:r>
              <a:rPr lang="en-US" sz="3600" dirty="0">
                <a:solidFill>
                  <a:srgbClr val="7030A0"/>
                </a:solidFill>
                <a:latin typeface="Calibri Light" panose="020F0302020204030204" pitchFamily="34" charset="0"/>
              </a:rPr>
              <a:t>Quiz Show: Testing Your Knowledge</a:t>
            </a:r>
            <a:endParaRPr kumimoji="0" lang="en-US" sz="3600" b="0" i="0" u="none" strike="noStrike" kern="1200" cap="none" spc="0" normalizeH="0" baseline="0" noProof="0" dirty="0">
              <a:ln>
                <a:noFill/>
              </a:ln>
              <a:solidFill>
                <a:srgbClr val="7030A0"/>
              </a:solidFill>
              <a:effectLst/>
              <a:uLnTx/>
              <a:uFillTx/>
              <a:latin typeface="Calibri Light" panose="020F0302020204030204" pitchFamily="34" charset="0"/>
              <a:ea typeface="+mn-ea"/>
              <a:cs typeface="+mn-cs"/>
            </a:endParaRPr>
          </a:p>
        </p:txBody>
      </p:sp>
      <p:sp>
        <p:nvSpPr>
          <p:cNvPr id="2" name="Rectangle 1"/>
          <p:cNvSpPr/>
          <p:nvPr/>
        </p:nvSpPr>
        <p:spPr>
          <a:xfrm>
            <a:off x="796456" y="1600616"/>
            <a:ext cx="1087949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 Most </a:t>
            </a:r>
            <a:r>
              <a:rPr lang="en-US" dirty="0">
                <a:latin typeface="Calibri" panose="020F0502020204030204" pitchFamily="34" charset="0"/>
                <a:ea typeface="Calibri" panose="020F0502020204030204" pitchFamily="34" charset="0"/>
                <a:cs typeface="Times New Roman" panose="02020603050405020304" pitchFamily="18" charset="0"/>
              </a:rPr>
              <a:t>crashes involving pedestrians happen between 3 and 7 p.m., with the peak at 6 p.m. This corresponds with evening rush hour when traffic is heavier. In late fall and early winter, rush hour occurs at dusk when lighting is low</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90979" y="2406127"/>
            <a:ext cx="9529666" cy="369332"/>
          </a:xfrm>
          <a:prstGeom prst="rect">
            <a:avLst/>
          </a:prstGeom>
        </p:spPr>
        <p:txBody>
          <a:bodyPr wrap="square">
            <a:spAutoFit/>
          </a:bodyPr>
          <a:lstStyle/>
          <a:p>
            <a:r>
              <a:rPr lang="en-US" b="1" dirty="0" smtClean="0">
                <a:solidFill>
                  <a:schemeClr val="accent1"/>
                </a:solidFill>
              </a:rPr>
              <a:t>Q: Who is more likely to be killed as a pedestrian: men or women, older or younger people?</a:t>
            </a:r>
            <a:endParaRPr lang="en-US" b="1" dirty="0">
              <a:solidFill>
                <a:schemeClr val="accent1"/>
              </a:solidFill>
            </a:endParaRPr>
          </a:p>
        </p:txBody>
      </p:sp>
      <p:sp>
        <p:nvSpPr>
          <p:cNvPr id="4" name="Rectangle 3"/>
          <p:cNvSpPr/>
          <p:nvPr/>
        </p:nvSpPr>
        <p:spPr>
          <a:xfrm>
            <a:off x="278163" y="2843105"/>
            <a:ext cx="11397785" cy="1200329"/>
          </a:xfrm>
          <a:prstGeom prst="rect">
            <a:avLst/>
          </a:prstGeom>
        </p:spPr>
        <p:txBody>
          <a:bodyPr wrap="square">
            <a:spAutoFit/>
          </a:bodyPr>
          <a:lstStyle/>
          <a:p>
            <a:pPr marL="457200"/>
            <a:r>
              <a:rPr lang="en-US" dirty="0">
                <a:latin typeface="Calibri" panose="020F0502020204030204" pitchFamily="34" charset="0"/>
                <a:ea typeface="Calibri" panose="020F0502020204030204" pitchFamily="34" charset="0"/>
                <a:cs typeface="Times New Roman" panose="02020603050405020304" pitchFamily="18" charset="0"/>
              </a:rPr>
              <a:t>A: Men have a much higher probability than women of being killed in a crash</a:t>
            </a:r>
            <a:r>
              <a:rPr lang="en-US" dirty="0" smtClean="0">
                <a:latin typeface="Calibri" panose="020F0502020204030204" pitchFamily="34" charset="0"/>
                <a:ea typeface="Calibri" panose="020F0502020204030204" pitchFamily="34" charset="0"/>
                <a:cs typeface="Times New Roman" panose="02020603050405020304" pitchFamily="18" charset="0"/>
              </a:rPr>
              <a:t>. They are also </a:t>
            </a:r>
            <a:r>
              <a:rPr lang="en-US" dirty="0" smtClean="0"/>
              <a:t>more likely to be the drivers behind the wheel in pedestrian crashes (52% of the time).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a:r>
              <a:rPr lang="en-US" dirty="0" smtClean="0"/>
              <a:t>The most vulnerable of our population, the oldest and youngest, are most often affected. Pedestrian victims are most likely to be between 0-15 and </a:t>
            </a:r>
            <a:r>
              <a:rPr lang="en-US" dirty="0" smtClean="0">
                <a:latin typeface="Calibri" panose="020F0502020204030204" pitchFamily="34" charset="0"/>
                <a:ea typeface="Calibri" panose="020F0502020204030204" pitchFamily="34" charset="0"/>
                <a:cs typeface="Times New Roman" panose="02020603050405020304" pitchFamily="18" charset="0"/>
              </a:rPr>
              <a:t>over 64.</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90979" y="4168139"/>
            <a:ext cx="3577839" cy="369332"/>
          </a:xfrm>
          <a:prstGeom prst="rect">
            <a:avLst/>
          </a:prstGeom>
        </p:spPr>
        <p:txBody>
          <a:bodyPr wrap="none">
            <a:spAutoFit/>
          </a:bodyPr>
          <a:lstStyle/>
          <a:p>
            <a:r>
              <a:rPr lang="en-US"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Q: </a:t>
            </a: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What impact does lighting play? </a:t>
            </a:r>
            <a:endParaRPr lang="en-US" b="1" dirty="0">
              <a:solidFill>
                <a:schemeClr val="accent1"/>
              </a:solidFill>
            </a:endParaRPr>
          </a:p>
        </p:txBody>
      </p:sp>
      <p:sp>
        <p:nvSpPr>
          <p:cNvPr id="11" name="Rectangle 10"/>
          <p:cNvSpPr/>
          <p:nvPr/>
        </p:nvSpPr>
        <p:spPr>
          <a:xfrm>
            <a:off x="278163" y="4566958"/>
            <a:ext cx="9331414" cy="369332"/>
          </a:xfrm>
          <a:prstGeom prst="rect">
            <a:avLst/>
          </a:prstGeom>
        </p:spPr>
        <p:txBody>
          <a:bodyPr wrap="square">
            <a:spAutoFit/>
          </a:bodyPr>
          <a:lstStyle/>
          <a:p>
            <a:pPr marL="4572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 Pedestrians are more likely to be killed in a crash in dark conditions than in lighter ones. </a:t>
            </a:r>
          </a:p>
        </p:txBody>
      </p:sp>
      <p:sp>
        <p:nvSpPr>
          <p:cNvPr id="12" name="Rectangle 11"/>
          <p:cNvSpPr/>
          <p:nvPr/>
        </p:nvSpPr>
        <p:spPr>
          <a:xfrm>
            <a:off x="740306" y="5503656"/>
            <a:ext cx="9099395"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 Nearly </a:t>
            </a:r>
            <a:r>
              <a:rPr lang="en-US" dirty="0">
                <a:latin typeface="Calibri" panose="020F0502020204030204" pitchFamily="34" charset="0"/>
                <a:ea typeface="Calibri" panose="020F0502020204030204" pitchFamily="34" charset="0"/>
                <a:cs typeface="Times New Roman" panose="02020603050405020304" pitchFamily="18" charset="0"/>
              </a:rPr>
              <a:t>half of all crashes involving bicycles occur in the summer months, between June and September.</a:t>
            </a:r>
          </a:p>
        </p:txBody>
      </p:sp>
      <p:sp>
        <p:nvSpPr>
          <p:cNvPr id="13" name="Rectangle 12"/>
          <p:cNvSpPr/>
          <p:nvPr/>
        </p:nvSpPr>
        <p:spPr>
          <a:xfrm>
            <a:off x="390979" y="5117549"/>
            <a:ext cx="4183196" cy="369332"/>
          </a:xfrm>
          <a:prstGeom prst="rect">
            <a:avLst/>
          </a:prstGeom>
        </p:spPr>
        <p:txBody>
          <a:bodyPr wrap="none">
            <a:spAutoFit/>
          </a:bodyPr>
          <a:lstStyle/>
          <a:p>
            <a:r>
              <a:rPr lang="en-US"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Q: When do most bicycling crashes occur?</a:t>
            </a:r>
            <a:endParaRPr lang="en-US" b="1" dirty="0">
              <a:solidFill>
                <a:schemeClr val="accent1"/>
              </a:solidFill>
            </a:endParaRPr>
          </a:p>
        </p:txBody>
      </p:sp>
    </p:spTree>
    <p:extLst>
      <p:ext uri="{BB962C8B-B14F-4D97-AF65-F5344CB8AC3E}">
        <p14:creationId xmlns:p14="http://schemas.microsoft.com/office/powerpoint/2010/main" val="6107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9"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409266"/>
            <a:ext cx="11430001"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Not My Bumper: Driving Safely Near Pedestrians and Bicyclists</a:t>
            </a:r>
            <a:endParaRPr lang="en-US" sz="3600" dirty="0">
              <a:solidFill>
                <a:srgbClr val="7030A0"/>
              </a:solidFill>
            </a:endParaRPr>
          </a:p>
        </p:txBody>
      </p:sp>
      <p:sp>
        <p:nvSpPr>
          <p:cNvPr id="18" name="Rectangle 17"/>
          <p:cNvSpPr/>
          <p:nvPr/>
        </p:nvSpPr>
        <p:spPr>
          <a:xfrm>
            <a:off x="457199" y="1860495"/>
            <a:ext cx="7282544" cy="4062651"/>
          </a:xfrm>
          <a:prstGeom prst="rect">
            <a:avLst/>
          </a:prstGeom>
        </p:spPr>
        <p:txBody>
          <a:bodyPr wrap="square">
            <a:spAutoFit/>
          </a:bodyPr>
          <a:lstStyle/>
          <a:p>
            <a:r>
              <a:rPr lang="en-US" dirty="0" smtClean="0"/>
              <a:t>First, know the laws:</a:t>
            </a:r>
          </a:p>
          <a:p>
            <a:endParaRPr lang="en-US" dirty="0" smtClean="0"/>
          </a:p>
          <a:p>
            <a:pPr marL="285750" indent="-285750">
              <a:spcAft>
                <a:spcPts val="2400"/>
              </a:spcAft>
              <a:buFont typeface="Arial" panose="020B0604020202020204" pitchFamily="34" charset="0"/>
              <a:buChar char="•"/>
            </a:pPr>
            <a:r>
              <a:rPr lang="en-US" dirty="0" smtClean="0"/>
              <a:t>A crosswalk does not have to be painted to be a crosswalk. </a:t>
            </a:r>
            <a:r>
              <a:rPr lang="en-US" dirty="0"/>
              <a:t>A</a:t>
            </a:r>
            <a:r>
              <a:rPr lang="en-US" dirty="0" smtClean="0"/>
              <a:t> crosswalk is  the continuation of the sidewalk/curb across the roadway to the other side.</a:t>
            </a:r>
            <a:endParaRPr lang="en-US" dirty="0"/>
          </a:p>
          <a:p>
            <a:pPr marL="285750" indent="-285750">
              <a:spcAft>
                <a:spcPts val="2400"/>
              </a:spcAft>
              <a:buFont typeface="Arial" panose="020B0604020202020204" pitchFamily="34" charset="0"/>
              <a:buChar char="•"/>
            </a:pPr>
            <a:r>
              <a:rPr lang="en-US" dirty="0" smtClean="0"/>
              <a:t>3-foot passing law: Keep at least 3 feet between you and a bicyclist or pedestrian. It is legal to cross the double yellow line to pass if there is no oncoming traffic and it is safe to do so.</a:t>
            </a:r>
            <a:endParaRPr lang="en-US" dirty="0"/>
          </a:p>
          <a:p>
            <a:pPr marL="285750" indent="-285750">
              <a:spcAft>
                <a:spcPts val="2400"/>
              </a:spcAft>
              <a:buFont typeface="Arial" panose="020B0604020202020204" pitchFamily="34" charset="0"/>
              <a:buChar char="•"/>
            </a:pPr>
            <a:r>
              <a:rPr lang="en-US" dirty="0" smtClean="0"/>
              <a:t>Bicyclists may be in the lane! Bicyclists traveling on roadways have the same rights and responsibilities as motorists.</a:t>
            </a:r>
          </a:p>
          <a:p>
            <a:pPr>
              <a:spcAft>
                <a:spcPts val="2400"/>
              </a:spcAft>
            </a:pPr>
            <a:endParaRPr lang="en-US" dirty="0"/>
          </a:p>
        </p:txBody>
      </p:sp>
      <p:sp>
        <p:nvSpPr>
          <p:cNvPr id="19" name="Rectangle 18"/>
          <p:cNvSpPr/>
          <p:nvPr/>
        </p:nvSpPr>
        <p:spPr>
          <a:xfrm>
            <a:off x="457199" y="1193153"/>
            <a:ext cx="10384973" cy="400110"/>
          </a:xfrm>
          <a:prstGeom prst="rect">
            <a:avLst/>
          </a:prstGeom>
        </p:spPr>
        <p:txBody>
          <a:bodyPr wrap="square">
            <a:spAutoFit/>
          </a:bodyPr>
          <a:lstStyle/>
          <a:p>
            <a:pPr lvl="0"/>
            <a:r>
              <a:rPr lang="en-US" sz="2000" b="1" dirty="0">
                <a:solidFill>
                  <a:schemeClr val="accent1"/>
                </a:solidFill>
              </a:rPr>
              <a:t>So how can we reduce the chance we will be involved in a conflict with a pedestrian or </a:t>
            </a:r>
            <a:r>
              <a:rPr lang="en-US" sz="2000" b="1" dirty="0" smtClean="0">
                <a:solidFill>
                  <a:schemeClr val="accent1"/>
                </a:solidFill>
              </a:rPr>
              <a:t>bicyclist</a:t>
            </a:r>
            <a:r>
              <a:rPr lang="en-US" sz="2000" b="1" dirty="0">
                <a:solidFill>
                  <a:schemeClr val="accent1"/>
                </a:solidFill>
              </a:rPr>
              <a:t>?</a:t>
            </a:r>
          </a:p>
        </p:txBody>
      </p:sp>
      <p:pic>
        <p:nvPicPr>
          <p:cNvPr id="3" name="Picture 2"/>
          <p:cNvPicPr>
            <a:picLocks noChangeAspect="1"/>
          </p:cNvPicPr>
          <p:nvPr/>
        </p:nvPicPr>
        <p:blipFill>
          <a:blip r:embed="rId3"/>
          <a:stretch>
            <a:fillRect/>
          </a:stretch>
        </p:blipFill>
        <p:spPr>
          <a:xfrm>
            <a:off x="7848600" y="4429996"/>
            <a:ext cx="2037558" cy="1553935"/>
          </a:xfrm>
          <a:prstGeom prst="rect">
            <a:avLst/>
          </a:prstGeom>
        </p:spPr>
      </p:pic>
      <p:pic>
        <p:nvPicPr>
          <p:cNvPr id="4098" name="Picture 2" descr="Image result for crosswalk"/>
          <p:cNvPicPr>
            <a:picLocks noChangeAspect="1" noChangeArrowheads="1"/>
          </p:cNvPicPr>
          <p:nvPr/>
        </p:nvPicPr>
        <p:blipFill rotWithShape="1">
          <a:blip r:embed="rId4">
            <a:extLst>
              <a:ext uri="{28A0092B-C50C-407E-A947-70E740481C1C}">
                <a14:useLocalDpi xmlns:a14="http://schemas.microsoft.com/office/drawing/2010/main" val="0"/>
              </a:ext>
            </a:extLst>
          </a:blip>
          <a:srcRect t="15709" b="16788"/>
          <a:stretch/>
        </p:blipFill>
        <p:spPr bwMode="auto">
          <a:xfrm>
            <a:off x="7848600" y="1980238"/>
            <a:ext cx="3968296" cy="223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6542" y="1466620"/>
            <a:ext cx="10352315" cy="46166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There are things you can do to reduce the chance of being involved in a </a:t>
            </a:r>
            <a:r>
              <a:rPr lang="en-US" sz="2400" dirty="0" smtClean="0">
                <a:latin typeface="Calibri" panose="020F0502020204030204" pitchFamily="34" charset="0"/>
                <a:ea typeface="Calibri" panose="020F0502020204030204" pitchFamily="34" charset="0"/>
                <a:cs typeface="Times New Roman" panose="02020603050405020304" pitchFamily="18" charset="0"/>
              </a:rPr>
              <a:t>crash</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521156" y="2330804"/>
            <a:ext cx="2286588" cy="461665"/>
          </a:xfrm>
          <a:prstGeom prst="rect">
            <a:avLst/>
          </a:prstGeom>
        </p:spPr>
        <p:txBody>
          <a:bodyPr wrap="non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Prepare yourself</a:t>
            </a:r>
          </a:p>
        </p:txBody>
      </p:sp>
      <p:sp>
        <p:nvSpPr>
          <p:cNvPr id="6" name="Rectangle 5"/>
          <p:cNvSpPr/>
          <p:nvPr/>
        </p:nvSpPr>
        <p:spPr>
          <a:xfrm>
            <a:off x="4224924" y="3848455"/>
            <a:ext cx="2922596" cy="461665"/>
          </a:xfrm>
          <a:prstGeom prst="rect">
            <a:avLst/>
          </a:prstGeom>
        </p:spPr>
        <p:txBody>
          <a:bodyPr wrap="non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Think and look ahead</a:t>
            </a:r>
          </a:p>
        </p:txBody>
      </p:sp>
      <p:sp>
        <p:nvSpPr>
          <p:cNvPr id="7" name="Rectangle 6"/>
          <p:cNvSpPr/>
          <p:nvPr/>
        </p:nvSpPr>
        <p:spPr>
          <a:xfrm>
            <a:off x="4298034" y="3060479"/>
            <a:ext cx="2732832" cy="461665"/>
          </a:xfrm>
          <a:prstGeom prst="rect">
            <a:avLst/>
          </a:prstGeom>
        </p:spPr>
        <p:txBody>
          <a:bodyPr wrap="squar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Anticipate hazards</a:t>
            </a:r>
          </a:p>
        </p:txBody>
      </p:sp>
      <p:sp>
        <p:nvSpPr>
          <p:cNvPr id="8" name="Rectangle 7"/>
          <p:cNvSpPr/>
          <p:nvPr/>
        </p:nvSpPr>
        <p:spPr>
          <a:xfrm>
            <a:off x="4044442" y="4636431"/>
            <a:ext cx="3283560" cy="461665"/>
          </a:xfrm>
          <a:prstGeom prst="rect">
            <a:avLst/>
          </a:prstGeom>
        </p:spPr>
        <p:txBody>
          <a:bodyPr wrap="squar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Keep your options open</a:t>
            </a:r>
          </a:p>
        </p:txBody>
      </p:sp>
      <p:sp>
        <p:nvSpPr>
          <p:cNvPr id="9" name="Rectangle 8"/>
          <p:cNvSpPr/>
          <p:nvPr/>
        </p:nvSpPr>
        <p:spPr>
          <a:xfrm>
            <a:off x="4543053" y="5424407"/>
            <a:ext cx="2242793" cy="461665"/>
          </a:xfrm>
          <a:prstGeom prst="rect">
            <a:avLst/>
          </a:prstGeom>
        </p:spPr>
        <p:txBody>
          <a:bodyPr wrap="non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Manage the risk</a:t>
            </a:r>
          </a:p>
        </p:txBody>
      </p:sp>
      <p:sp>
        <p:nvSpPr>
          <p:cNvPr id="10" name="Title 1"/>
          <p:cNvSpPr txBox="1">
            <a:spLocks/>
          </p:cNvSpPr>
          <p:nvPr/>
        </p:nvSpPr>
        <p:spPr>
          <a:xfrm>
            <a:off x="1926770" y="646473"/>
            <a:ext cx="8871858"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Driving Safely Near Pedestrians and Bicyclists</a:t>
            </a:r>
            <a:endParaRPr lang="en-US" sz="3600" dirty="0">
              <a:solidFill>
                <a:srgbClr val="7030A0"/>
              </a:solidFill>
            </a:endParaRPr>
          </a:p>
        </p:txBody>
      </p:sp>
    </p:spTree>
    <p:extLst>
      <p:ext uri="{BB962C8B-B14F-4D97-AF65-F5344CB8AC3E}">
        <p14:creationId xmlns:p14="http://schemas.microsoft.com/office/powerpoint/2010/main" val="11365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5" y="2162400"/>
            <a:ext cx="4876802" cy="2862322"/>
          </a:xfrm>
          <a:prstGeom prst="rect">
            <a:avLst/>
          </a:prstGeom>
        </p:spPr>
        <p:txBody>
          <a:bodyPr wrap="square">
            <a:spAutoFit/>
          </a:bodyPr>
          <a:lstStyle/>
          <a:p>
            <a:pPr marL="342900" marR="0" lvl="0" indent="-342900">
              <a:spcBef>
                <a:spcPts val="0"/>
              </a:spcBef>
              <a:spcAft>
                <a:spcPts val="2400"/>
              </a:spcAft>
              <a:buSzPct val="10000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Be </a:t>
            </a:r>
            <a:r>
              <a:rPr lang="en-US" sz="2000" dirty="0">
                <a:latin typeface="Calibri" panose="020F0502020204030204" pitchFamily="34" charset="0"/>
                <a:ea typeface="Calibri" panose="020F0502020204030204" pitchFamily="34" charset="0"/>
                <a:cs typeface="Times New Roman" panose="02020603050405020304" pitchFamily="18" charset="0"/>
              </a:rPr>
              <a:t>aware of factors that might impact your driving ability, such as medications, fatigue, alcohol, weather conditions, and poor lighting or visibility</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2400"/>
              </a:spcAft>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Clean your windows and turn on your headlights for better visibility during rain, snow, or foggy conditions. In snow, brush off your taillights and headlights.</a:t>
            </a:r>
          </a:p>
        </p:txBody>
      </p:sp>
      <p:sp>
        <p:nvSpPr>
          <p:cNvPr id="6" name="Title 1"/>
          <p:cNvSpPr txBox="1">
            <a:spLocks/>
          </p:cNvSpPr>
          <p:nvPr/>
        </p:nvSpPr>
        <p:spPr>
          <a:xfrm>
            <a:off x="544284" y="482523"/>
            <a:ext cx="8871858"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Driving Safely Near Pedestrians and Bicyclists</a:t>
            </a:r>
            <a:endParaRPr lang="en-US" sz="3600" dirty="0">
              <a:solidFill>
                <a:srgbClr val="7030A0"/>
              </a:solidFill>
            </a:endParaRPr>
          </a:p>
        </p:txBody>
      </p:sp>
      <p:sp>
        <p:nvSpPr>
          <p:cNvPr id="8" name="Rectangle 7"/>
          <p:cNvSpPr/>
          <p:nvPr/>
        </p:nvSpPr>
        <p:spPr>
          <a:xfrm>
            <a:off x="544284" y="1422821"/>
            <a:ext cx="2286588" cy="461665"/>
          </a:xfrm>
          <a:prstGeom prst="rect">
            <a:avLst/>
          </a:prstGeom>
        </p:spPr>
        <p:txBody>
          <a:bodyPr wrap="non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Prepare yourself</a:t>
            </a:r>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4607"/>
          <a:stretch/>
        </p:blipFill>
        <p:spPr bwMode="auto">
          <a:xfrm>
            <a:off x="6235815" y="1325056"/>
            <a:ext cx="5488099" cy="405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763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69" y="1780700"/>
            <a:ext cx="10896602" cy="2985433"/>
          </a:xfrm>
          <a:prstGeom prst="rect">
            <a:avLst/>
          </a:prstGeom>
        </p:spPr>
        <p:txBody>
          <a:bodyPr wrap="square">
            <a:spAutoFit/>
          </a:bodyPr>
          <a:lstStyle/>
          <a:p>
            <a:endParaRPr lang="en-US" sz="1000" b="1" dirty="0">
              <a:solidFill>
                <a:schemeClr val="accent1"/>
              </a:solidFill>
            </a:endParaRPr>
          </a:p>
          <a:p>
            <a:pPr marL="285750" indent="-285750">
              <a:spcAft>
                <a:spcPts val="2400"/>
              </a:spcAft>
              <a:buFont typeface="Arial" panose="020B0604020202020204" pitchFamily="34" charset="0"/>
              <a:buChar char="•"/>
            </a:pPr>
            <a:r>
              <a:rPr lang="en-US" sz="2000" dirty="0"/>
              <a:t>Always be ready for the unexpected</a:t>
            </a:r>
            <a:r>
              <a:rPr lang="en-US" sz="2000" dirty="0" smtClean="0"/>
              <a:t>.</a:t>
            </a:r>
            <a:endParaRPr lang="en-US" sz="2000" dirty="0"/>
          </a:p>
          <a:p>
            <a:pPr marL="285750" indent="-285750">
              <a:spcAft>
                <a:spcPts val="2400"/>
              </a:spcAft>
              <a:buFont typeface="Arial" panose="020B0604020202020204" pitchFamily="34" charset="0"/>
              <a:buChar char="•"/>
            </a:pPr>
            <a:r>
              <a:rPr lang="en-US" sz="2000" dirty="0" smtClean="0"/>
              <a:t>Slow </a:t>
            </a:r>
            <a:r>
              <a:rPr lang="en-US" sz="2000" dirty="0"/>
              <a:t>down around pedestrians, bicyclists, intersections, and crosswalks. Look out for situations that require extra caution. In heavily congested areas reduce speed to give that added second to avoid striking pedestrians if they dart into the roadway.</a:t>
            </a:r>
          </a:p>
          <a:p>
            <a:pPr marL="285750" indent="-285750">
              <a:spcAft>
                <a:spcPts val="2400"/>
              </a:spcAft>
              <a:buFont typeface="Arial" panose="020B0604020202020204" pitchFamily="34" charset="0"/>
              <a:buChar char="•"/>
            </a:pPr>
            <a:r>
              <a:rPr lang="en-US" sz="2000" dirty="0" smtClean="0"/>
              <a:t>Do </a:t>
            </a:r>
            <a:r>
              <a:rPr lang="en-US" sz="2000" dirty="0"/>
              <a:t>not assume that you have been seen.</a:t>
            </a:r>
          </a:p>
          <a:p>
            <a:pPr>
              <a:spcAft>
                <a:spcPts val="1200"/>
              </a:spcAft>
            </a:pPr>
            <a:endParaRPr lang="en-US" dirty="0"/>
          </a:p>
        </p:txBody>
      </p:sp>
      <p:sp>
        <p:nvSpPr>
          <p:cNvPr id="6" name="Title 1"/>
          <p:cNvSpPr txBox="1">
            <a:spLocks/>
          </p:cNvSpPr>
          <p:nvPr/>
        </p:nvSpPr>
        <p:spPr>
          <a:xfrm>
            <a:off x="544284" y="482523"/>
            <a:ext cx="8871858"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Driving Safely Near Pedestrians and Bicyclists</a:t>
            </a:r>
            <a:endParaRPr lang="en-US" sz="3600" dirty="0">
              <a:solidFill>
                <a:srgbClr val="7030A0"/>
              </a:solidFill>
            </a:endParaRPr>
          </a:p>
        </p:txBody>
      </p:sp>
      <p:sp>
        <p:nvSpPr>
          <p:cNvPr id="9" name="Rectangle 8"/>
          <p:cNvSpPr/>
          <p:nvPr/>
        </p:nvSpPr>
        <p:spPr>
          <a:xfrm>
            <a:off x="544284" y="1319035"/>
            <a:ext cx="2732832" cy="461665"/>
          </a:xfrm>
          <a:prstGeom prst="rect">
            <a:avLst/>
          </a:prstGeom>
        </p:spPr>
        <p:txBody>
          <a:bodyPr wrap="squar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Anticipate hazards</a:t>
            </a:r>
          </a:p>
        </p:txBody>
      </p:sp>
      <p:pic>
        <p:nvPicPr>
          <p:cNvPr id="10" name="Picture 9"/>
          <p:cNvPicPr>
            <a:picLocks noChangeAspect="1"/>
          </p:cNvPicPr>
          <p:nvPr/>
        </p:nvPicPr>
        <p:blipFill>
          <a:blip r:embed="rId3"/>
          <a:stretch>
            <a:fillRect/>
          </a:stretch>
        </p:blipFill>
        <p:spPr>
          <a:xfrm>
            <a:off x="3679555" y="4300118"/>
            <a:ext cx="4953565" cy="1907329"/>
          </a:xfrm>
          <a:prstGeom prst="rect">
            <a:avLst/>
          </a:prstGeom>
        </p:spPr>
      </p:pic>
    </p:spTree>
    <p:extLst>
      <p:ext uri="{BB962C8B-B14F-4D97-AF65-F5344CB8AC3E}">
        <p14:creationId xmlns:p14="http://schemas.microsoft.com/office/powerpoint/2010/main" val="299821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4" y="1692074"/>
            <a:ext cx="10944225" cy="3262432"/>
          </a:xfrm>
          <a:prstGeom prst="rect">
            <a:avLst/>
          </a:prstGeom>
        </p:spPr>
        <p:txBody>
          <a:bodyPr wrap="square">
            <a:spAutoFit/>
          </a:bodyPr>
          <a:lstStyle/>
          <a:p>
            <a:pPr marL="285750" marR="0" lvl="0" indent="-285750">
              <a:spcBef>
                <a:spcPts val="0"/>
              </a:spcBef>
              <a:spcAft>
                <a:spcPts val="2400"/>
              </a:spcAft>
              <a:buSzPct val="100000"/>
              <a:buFont typeface="Arial" panose="020B0604020202020204" pitchFamily="34" charset="0"/>
              <a:buChar char="•"/>
            </a:pPr>
            <a:r>
              <a:rPr lang="en-US" b="1" dirty="0" smtClean="0">
                <a:latin typeface="Calibri" panose="020F0502020204030204" pitchFamily="34" charset="0"/>
                <a:ea typeface="Calibri" panose="020F0502020204030204" pitchFamily="34" charset="0"/>
                <a:cs typeface="Times New Roman" panose="02020603050405020304" pitchFamily="18" charset="0"/>
              </a:rPr>
              <a:t>Keep </a:t>
            </a:r>
            <a:r>
              <a:rPr lang="en-US" b="1" dirty="0">
                <a:latin typeface="Calibri" panose="020F0502020204030204" pitchFamily="34" charset="0"/>
                <a:ea typeface="Calibri" panose="020F0502020204030204" pitchFamily="34" charset="0"/>
                <a:cs typeface="Times New Roman" panose="02020603050405020304" pitchFamily="18" charset="0"/>
              </a:rPr>
              <a:t>Your Eyes Up: </a:t>
            </a:r>
            <a:r>
              <a:rPr lang="en-US" dirty="0">
                <a:latin typeface="Calibri" panose="020F0502020204030204" pitchFamily="34" charset="0"/>
                <a:ea typeface="Calibri" panose="020F0502020204030204" pitchFamily="34" charset="0"/>
                <a:cs typeface="Times New Roman" panose="02020603050405020304" pitchFamily="18" charset="0"/>
              </a:rPr>
              <a:t>It's tempting to look down </a:t>
            </a:r>
            <a:r>
              <a:rPr lang="en-US" dirty="0" smtClean="0">
                <a:latin typeface="Calibri" panose="020F0502020204030204" pitchFamily="34" charset="0"/>
                <a:ea typeface="Calibri" panose="020F0502020204030204" pitchFamily="34" charset="0"/>
                <a:cs typeface="Times New Roman" panose="02020603050405020304" pitchFamily="18" charset="0"/>
              </a:rPr>
              <a:t>over </a:t>
            </a:r>
            <a:r>
              <a:rPr lang="en-US" dirty="0">
                <a:latin typeface="Calibri" panose="020F0502020204030204" pitchFamily="34" charset="0"/>
                <a:ea typeface="Calibri" panose="020F0502020204030204" pitchFamily="34" charset="0"/>
                <a:cs typeface="Times New Roman" panose="02020603050405020304" pitchFamily="18" charset="0"/>
              </a:rPr>
              <a:t>the hood </a:t>
            </a:r>
            <a:r>
              <a:rPr lang="en-US" dirty="0" smtClean="0">
                <a:latin typeface="Calibri" panose="020F0502020204030204" pitchFamily="34" charset="0"/>
                <a:ea typeface="Calibri" panose="020F0502020204030204" pitchFamily="34" charset="0"/>
                <a:cs typeface="Times New Roman" panose="02020603050405020304" pitchFamily="18" charset="0"/>
              </a:rPr>
              <a:t>at </a:t>
            </a:r>
            <a:r>
              <a:rPr lang="en-US" dirty="0">
                <a:latin typeface="Calibri" panose="020F0502020204030204" pitchFamily="34" charset="0"/>
                <a:ea typeface="Calibri" panose="020F0502020204030204" pitchFamily="34" charset="0"/>
                <a:cs typeface="Times New Roman" panose="02020603050405020304" pitchFamily="18" charset="0"/>
              </a:rPr>
              <a:t>the center line </a:t>
            </a:r>
            <a:r>
              <a:rPr lang="en-US" dirty="0" smtClean="0">
                <a:latin typeface="Calibri" panose="020F0502020204030204" pitchFamily="34" charset="0"/>
                <a:ea typeface="Calibri" panose="020F0502020204030204" pitchFamily="34" charset="0"/>
                <a:cs typeface="Times New Roman" panose="02020603050405020304" pitchFamily="18" charset="0"/>
              </a:rPr>
              <a:t>or at tail </a:t>
            </a:r>
            <a:r>
              <a:rPr lang="en-US" dirty="0">
                <a:latin typeface="Calibri" panose="020F0502020204030204" pitchFamily="34" charset="0"/>
                <a:ea typeface="Calibri" panose="020F0502020204030204" pitchFamily="34" charset="0"/>
                <a:cs typeface="Times New Roman" panose="02020603050405020304" pitchFamily="18" charset="0"/>
              </a:rPr>
              <a:t>lights in front of you. It's much more effective to keep your eyes </a:t>
            </a:r>
            <a:r>
              <a:rPr lang="en-US" dirty="0" smtClean="0">
                <a:latin typeface="Calibri" panose="020F0502020204030204" pitchFamily="34" charset="0"/>
                <a:ea typeface="Calibri" panose="020F0502020204030204" pitchFamily="34" charset="0"/>
                <a:cs typeface="Times New Roman" panose="02020603050405020304" pitchFamily="18" charset="0"/>
              </a:rPr>
              <a:t>up and moving.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2400"/>
              </a:spcAft>
              <a:buSzPct val="100000"/>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Scan </a:t>
            </a:r>
            <a:r>
              <a:rPr lang="en-US" b="1" dirty="0" smtClean="0">
                <a:latin typeface="Calibri" panose="020F0502020204030204" pitchFamily="34" charset="0"/>
                <a:ea typeface="Calibri" panose="020F0502020204030204" pitchFamily="34" charset="0"/>
                <a:cs typeface="Times New Roman" panose="02020603050405020304" pitchFamily="18" charset="0"/>
              </a:rPr>
              <a:t>Ahead</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Look </a:t>
            </a:r>
            <a:r>
              <a:rPr lang="en-US" dirty="0" smtClean="0">
                <a:latin typeface="Calibri" panose="020F0502020204030204" pitchFamily="34" charset="0"/>
                <a:ea typeface="Calibri" panose="020F0502020204030204" pitchFamily="34" charset="0"/>
                <a:cs typeface="Times New Roman" panose="02020603050405020304" pitchFamily="18" charset="0"/>
              </a:rPr>
              <a:t>ahead </a:t>
            </a:r>
            <a:r>
              <a:rPr lang="en-US" dirty="0">
                <a:latin typeface="Calibri" panose="020F0502020204030204" pitchFamily="34" charset="0"/>
                <a:ea typeface="Calibri" panose="020F0502020204030204" pitchFamily="34" charset="0"/>
                <a:cs typeface="Times New Roman" panose="02020603050405020304" pitchFamily="18" charset="0"/>
              </a:rPr>
              <a:t>at least 12 to 15 seconds and move your eyes from sidewalk to sidewalk. </a:t>
            </a:r>
            <a:r>
              <a:rPr lang="en-US" dirty="0" smtClean="0">
                <a:latin typeface="Calibri" panose="020F0502020204030204" pitchFamily="34" charset="0"/>
                <a:ea typeface="Calibri" panose="020F0502020204030204" pitchFamily="34" charset="0"/>
                <a:cs typeface="Times New Roman" panose="02020603050405020304" pitchFamily="18" charset="0"/>
              </a:rPr>
              <a:t>Moving </a:t>
            </a:r>
            <a:r>
              <a:rPr lang="en-US" dirty="0">
                <a:latin typeface="Calibri" panose="020F0502020204030204" pitchFamily="34" charset="0"/>
                <a:ea typeface="Calibri" panose="020F0502020204030204" pitchFamily="34" charset="0"/>
                <a:cs typeface="Times New Roman" panose="02020603050405020304" pitchFamily="18" charset="0"/>
              </a:rPr>
              <a:t>your eyes is </a:t>
            </a:r>
            <a:r>
              <a:rPr lang="en-US" dirty="0" smtClean="0">
                <a:latin typeface="Calibri" panose="020F0502020204030204" pitchFamily="34" charset="0"/>
                <a:ea typeface="Calibri" panose="020F0502020204030204" pitchFamily="34" charset="0"/>
                <a:cs typeface="Times New Roman" panose="02020603050405020304" pitchFamily="18" charset="0"/>
              </a:rPr>
              <a:t>important because </a:t>
            </a:r>
            <a:r>
              <a:rPr lang="en-US" dirty="0">
                <a:latin typeface="Calibri" panose="020F0502020204030204" pitchFamily="34" charset="0"/>
                <a:ea typeface="Calibri" panose="020F0502020204030204" pitchFamily="34" charset="0"/>
                <a:cs typeface="Times New Roman" panose="02020603050405020304" pitchFamily="18" charset="0"/>
              </a:rPr>
              <a:t>your peripheral vision becomes increasingly ineffective as your speed increases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spcBef>
                <a:spcPts val="0"/>
              </a:spcBef>
              <a:spcAft>
                <a:spcPts val="2400"/>
              </a:spcAft>
              <a:buSzPct val="10000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2400"/>
              </a:spcAft>
              <a:buSzPct val="10000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2400"/>
              </a:spcAft>
              <a:buSzPct val="100000"/>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544284" y="482523"/>
            <a:ext cx="8871858" cy="48283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solidFill>
                  <a:srgbClr val="7030A0"/>
                </a:solidFill>
              </a:rPr>
              <a:t>Driving Safely Near Pedestrians and Bicyclists</a:t>
            </a:r>
            <a:endParaRPr lang="en-US" sz="3600" dirty="0">
              <a:solidFill>
                <a:srgbClr val="7030A0"/>
              </a:solidFill>
            </a:endParaRPr>
          </a:p>
        </p:txBody>
      </p:sp>
      <p:sp>
        <p:nvSpPr>
          <p:cNvPr id="5" name="Rectangle 4"/>
          <p:cNvSpPr/>
          <p:nvPr/>
        </p:nvSpPr>
        <p:spPr>
          <a:xfrm>
            <a:off x="544284" y="1158604"/>
            <a:ext cx="2922596" cy="461665"/>
          </a:xfrm>
          <a:prstGeom prst="rect">
            <a:avLst/>
          </a:prstGeom>
        </p:spPr>
        <p:txBody>
          <a:bodyPr wrap="none">
            <a:spAutoFit/>
          </a:bodyPr>
          <a:lstStyle/>
          <a:p>
            <a:pPr algn="ctr"/>
            <a:r>
              <a:rPr lang="en-US" sz="24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Think </a:t>
            </a: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and look ahead</a:t>
            </a:r>
          </a:p>
        </p:txBody>
      </p:sp>
      <p:pic>
        <p:nvPicPr>
          <p:cNvPr id="3074" name="Picture 2" descr="Image result for peripheral vision sp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983" y="3410541"/>
            <a:ext cx="8106883" cy="2090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4284" y="5634539"/>
            <a:ext cx="9296400" cy="646331"/>
          </a:xfrm>
          <a:prstGeom prst="rect">
            <a:avLst/>
          </a:prstGeom>
        </p:spPr>
        <p:txBody>
          <a:bodyPr wrap="square">
            <a:spAutoFit/>
          </a:bodyPr>
          <a:lstStyle/>
          <a:p>
            <a:pPr marL="285750" marR="0" lvl="0" indent="-285750">
              <a:spcBef>
                <a:spcPts val="0"/>
              </a:spcBef>
              <a:spcAft>
                <a:spcPts val="2400"/>
              </a:spcAft>
              <a:buSzPct val="100000"/>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See the big Picture: </a:t>
            </a:r>
            <a:r>
              <a:rPr lang="en-US" dirty="0">
                <a:latin typeface="Calibri" panose="020F0502020204030204" pitchFamily="34" charset="0"/>
                <a:ea typeface="Calibri" panose="020F0502020204030204" pitchFamily="34" charset="0"/>
                <a:cs typeface="Times New Roman" panose="02020603050405020304" pitchFamily="18" charset="0"/>
              </a:rPr>
              <a:t>By moving your eyes, you get a “big picture” perspective of the traffic environment and your place in it.</a:t>
            </a:r>
          </a:p>
        </p:txBody>
      </p:sp>
    </p:spTree>
    <p:extLst>
      <p:ext uri="{BB962C8B-B14F-4D97-AF65-F5344CB8AC3E}">
        <p14:creationId xmlns:p14="http://schemas.microsoft.com/office/powerpoint/2010/main" val="291255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6">
      <a:dk1>
        <a:srgbClr val="000000"/>
      </a:dk1>
      <a:lt1>
        <a:sysClr val="window" lastClr="FFFFFF"/>
      </a:lt1>
      <a:dk2>
        <a:srgbClr val="637052"/>
      </a:dk2>
      <a:lt2>
        <a:srgbClr val="CCDDEA"/>
      </a:lt2>
      <a:accent1>
        <a:srgbClr val="FF9933"/>
      </a:accent1>
      <a:accent2>
        <a:srgbClr val="C874D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6">
      <a:dk1>
        <a:srgbClr val="000000"/>
      </a:dk1>
      <a:lt1>
        <a:sysClr val="window" lastClr="FFFFFF"/>
      </a:lt1>
      <a:dk2>
        <a:srgbClr val="637052"/>
      </a:dk2>
      <a:lt2>
        <a:srgbClr val="CCDDEA"/>
      </a:lt2>
      <a:accent1>
        <a:srgbClr val="FF9933"/>
      </a:accent1>
      <a:accent2>
        <a:srgbClr val="C874D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2737</Words>
  <Application>Microsoft Office PowerPoint</Application>
  <PresentationFormat>Widescreen</PresentationFormat>
  <Paragraphs>206</Paragraphs>
  <Slides>23</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Lato</vt:lpstr>
      <vt:lpstr>Symbol</vt:lpstr>
      <vt:lpstr>Times New Roman</vt:lpstr>
      <vt:lpstr>Wingdings</vt:lpstr>
      <vt:lpstr>Retrospect</vt:lpstr>
      <vt:lpstr>1_Retrospect</vt:lpstr>
      <vt:lpstr>PowerPoint Presentation</vt:lpstr>
      <vt:lpstr>Watch For Me CT</vt:lpstr>
      <vt:lpstr>In Connecticut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Watkins, Amy</dc:creator>
  <cp:lastModifiedBy>Watkins, Amy</cp:lastModifiedBy>
  <cp:revision>47</cp:revision>
  <cp:lastPrinted>2019-09-04T18:48:34Z</cp:lastPrinted>
  <dcterms:created xsi:type="dcterms:W3CDTF">2019-09-04T14:26:52Z</dcterms:created>
  <dcterms:modified xsi:type="dcterms:W3CDTF">2019-09-30T14:26:30Z</dcterms:modified>
</cp:coreProperties>
</file>